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8" r:id="rId3"/>
    <p:sldId id="257" r:id="rId4"/>
    <p:sldId id="259" r:id="rId5"/>
    <p:sldId id="263" r:id="rId6"/>
    <p:sldId id="260" r:id="rId7"/>
    <p:sldId id="261" r:id="rId8"/>
    <p:sldId id="262" r:id="rId9"/>
    <p:sldId id="268" r:id="rId10"/>
    <p:sldId id="269" r:id="rId11"/>
    <p:sldId id="271" r:id="rId12"/>
    <p:sldId id="264" r:id="rId13"/>
    <p:sldId id="266" r:id="rId14"/>
    <p:sldId id="273" r:id="rId15"/>
    <p:sldId id="272" r:id="rId16"/>
    <p:sldId id="274" r:id="rId17"/>
    <p:sldId id="276" r:id="rId18"/>
    <p:sldId id="283" r:id="rId19"/>
    <p:sldId id="275" r:id="rId20"/>
    <p:sldId id="282" r:id="rId21"/>
    <p:sldId id="281" r:id="rId22"/>
    <p:sldId id="284" r:id="rId23"/>
    <p:sldId id="278" r:id="rId24"/>
    <p:sldId id="280" r:id="rId25"/>
    <p:sldId id="285"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3670"/>
  </p:normalViewPr>
  <p:slideViewPr>
    <p:cSldViewPr snapToGrid="0" snapToObjects="1">
      <p:cViewPr varScale="1">
        <p:scale>
          <a:sx n="84" d="100"/>
          <a:sy n="84" d="100"/>
        </p:scale>
        <p:origin x="1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01273-1B43-462A-B1C6-4A5F507659C2}"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0BEFAD79-3046-4222-94D5-E13D4EE63BB8}">
      <dgm:prSet/>
      <dgm:spPr/>
      <dgm:t>
        <a:bodyPr/>
        <a:lstStyle/>
        <a:p>
          <a:pPr>
            <a:lnSpc>
              <a:spcPct val="100000"/>
            </a:lnSpc>
            <a:defRPr cap="all"/>
          </a:pPr>
          <a:r>
            <a:rPr lang="en-US"/>
            <a:t>Write</a:t>
          </a:r>
        </a:p>
      </dgm:t>
    </dgm:pt>
    <dgm:pt modelId="{5A551A47-C1CE-4A47-9BFA-B702F35EF71A}" type="parTrans" cxnId="{0F5AE2C1-E7C9-475A-9F26-CB7B12A07754}">
      <dgm:prSet/>
      <dgm:spPr/>
      <dgm:t>
        <a:bodyPr/>
        <a:lstStyle/>
        <a:p>
          <a:endParaRPr lang="en-US"/>
        </a:p>
      </dgm:t>
    </dgm:pt>
    <dgm:pt modelId="{BC34822E-BE50-4217-9798-F423BCCBBA84}" type="sibTrans" cxnId="{0F5AE2C1-E7C9-475A-9F26-CB7B12A07754}">
      <dgm:prSet/>
      <dgm:spPr/>
      <dgm:t>
        <a:bodyPr/>
        <a:lstStyle/>
        <a:p>
          <a:pPr>
            <a:lnSpc>
              <a:spcPct val="100000"/>
            </a:lnSpc>
          </a:pPr>
          <a:endParaRPr lang="en-US"/>
        </a:p>
      </dgm:t>
    </dgm:pt>
    <dgm:pt modelId="{7A1BEA1D-EF95-471B-97E7-E7E6607DD3D2}">
      <dgm:prSet/>
      <dgm:spPr/>
      <dgm:t>
        <a:bodyPr/>
        <a:lstStyle/>
        <a:p>
          <a:pPr>
            <a:lnSpc>
              <a:spcPct val="100000"/>
            </a:lnSpc>
            <a:defRPr cap="all"/>
          </a:pPr>
          <a:r>
            <a:rPr lang="en-US"/>
            <a:t>Plan</a:t>
          </a:r>
        </a:p>
      </dgm:t>
    </dgm:pt>
    <dgm:pt modelId="{E5670079-E847-4387-B86E-27E69C143F5E}" type="parTrans" cxnId="{A2176FF9-01A9-4164-883E-694C92D52CEF}">
      <dgm:prSet/>
      <dgm:spPr/>
      <dgm:t>
        <a:bodyPr/>
        <a:lstStyle/>
        <a:p>
          <a:endParaRPr lang="en-US"/>
        </a:p>
      </dgm:t>
    </dgm:pt>
    <dgm:pt modelId="{D589EEB6-30B3-41C1-B367-B293E96B2C10}" type="sibTrans" cxnId="{A2176FF9-01A9-4164-883E-694C92D52CEF}">
      <dgm:prSet/>
      <dgm:spPr/>
      <dgm:t>
        <a:bodyPr/>
        <a:lstStyle/>
        <a:p>
          <a:pPr>
            <a:lnSpc>
              <a:spcPct val="100000"/>
            </a:lnSpc>
          </a:pPr>
          <a:endParaRPr lang="en-US"/>
        </a:p>
      </dgm:t>
    </dgm:pt>
    <dgm:pt modelId="{16A9BABB-7742-4BC0-B0A8-46A2809B76B5}">
      <dgm:prSet/>
      <dgm:spPr/>
      <dgm:t>
        <a:bodyPr/>
        <a:lstStyle/>
        <a:p>
          <a:pPr>
            <a:lnSpc>
              <a:spcPct val="100000"/>
            </a:lnSpc>
            <a:defRPr cap="all"/>
          </a:pPr>
          <a:r>
            <a:rPr lang="en-US"/>
            <a:t>Apply</a:t>
          </a:r>
        </a:p>
      </dgm:t>
    </dgm:pt>
    <dgm:pt modelId="{14ECAE4A-665D-4051-A24E-4522941BA01B}" type="parTrans" cxnId="{ED478015-FAC8-4758-A575-BBC978DEEDA7}">
      <dgm:prSet/>
      <dgm:spPr/>
      <dgm:t>
        <a:bodyPr/>
        <a:lstStyle/>
        <a:p>
          <a:endParaRPr lang="en-US"/>
        </a:p>
      </dgm:t>
    </dgm:pt>
    <dgm:pt modelId="{44C43FB2-F260-499F-94C2-B19DCB6F6F32}" type="sibTrans" cxnId="{ED478015-FAC8-4758-A575-BBC978DEEDA7}">
      <dgm:prSet/>
      <dgm:spPr/>
      <dgm:t>
        <a:bodyPr/>
        <a:lstStyle/>
        <a:p>
          <a:pPr>
            <a:lnSpc>
              <a:spcPct val="100000"/>
            </a:lnSpc>
          </a:pPr>
          <a:endParaRPr lang="en-US"/>
        </a:p>
      </dgm:t>
    </dgm:pt>
    <dgm:pt modelId="{F5751F2F-217D-9D4B-A1E5-9083F140A44E}">
      <dgm:prSet/>
      <dgm:spPr/>
      <dgm:t>
        <a:bodyPr/>
        <a:lstStyle/>
        <a:p>
          <a:pPr>
            <a:lnSpc>
              <a:spcPct val="100000"/>
            </a:lnSpc>
            <a:defRPr cap="all"/>
          </a:pPr>
          <a:r>
            <a:rPr lang="en-US"/>
            <a:t>Destroy</a:t>
          </a:r>
        </a:p>
      </dgm:t>
    </dgm:pt>
    <dgm:pt modelId="{0AD44EA3-2089-FE43-A15F-B925463869AB}" type="parTrans" cxnId="{B4929DEB-3485-0F43-87CA-4D72ED1B3721}">
      <dgm:prSet/>
      <dgm:spPr/>
      <dgm:t>
        <a:bodyPr/>
        <a:lstStyle/>
        <a:p>
          <a:endParaRPr lang="en-US"/>
        </a:p>
      </dgm:t>
    </dgm:pt>
    <dgm:pt modelId="{3E71BAF2-5BCD-4449-A0EA-4E3211422C21}" type="sibTrans" cxnId="{B4929DEB-3485-0F43-87CA-4D72ED1B3721}">
      <dgm:prSet/>
      <dgm:spPr/>
      <dgm:t>
        <a:bodyPr/>
        <a:lstStyle/>
        <a:p>
          <a:endParaRPr lang="en-US"/>
        </a:p>
      </dgm:t>
    </dgm:pt>
    <dgm:pt modelId="{AACB76CA-F990-49AB-A8D1-2912199A01A0}" type="pres">
      <dgm:prSet presAssocID="{3F901273-1B43-462A-B1C6-4A5F507659C2}" presName="root" presStyleCnt="0">
        <dgm:presLayoutVars>
          <dgm:dir/>
          <dgm:resizeHandles val="exact"/>
        </dgm:presLayoutVars>
      </dgm:prSet>
      <dgm:spPr/>
    </dgm:pt>
    <dgm:pt modelId="{1F45C7D3-4C27-4C2A-8043-4FD43451E39D}" type="pres">
      <dgm:prSet presAssocID="{0BEFAD79-3046-4222-94D5-E13D4EE63BB8}" presName="compNode" presStyleCnt="0"/>
      <dgm:spPr/>
    </dgm:pt>
    <dgm:pt modelId="{B150952C-EB63-4E3A-8CF4-6F945902645A}" type="pres">
      <dgm:prSet presAssocID="{0BEFAD79-3046-4222-94D5-E13D4EE63BB8}" presName="iconBgRect" presStyleLbl="bgShp" presStyleIdx="0" presStyleCnt="4"/>
      <dgm:spPr>
        <a:prstGeom prst="round2DiagRect">
          <a:avLst>
            <a:gd name="adj1" fmla="val 29727"/>
            <a:gd name="adj2" fmla="val 0"/>
          </a:avLst>
        </a:prstGeom>
      </dgm:spPr>
    </dgm:pt>
    <dgm:pt modelId="{036C1FFB-E021-4D8F-93E0-95C24A1C767F}" type="pres">
      <dgm:prSet presAssocID="{0BEFAD79-3046-4222-94D5-E13D4EE63B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367EE48F-A51E-4F36-A616-A5D2FDB7C2F9}" type="pres">
      <dgm:prSet presAssocID="{0BEFAD79-3046-4222-94D5-E13D4EE63BB8}" presName="spaceRect" presStyleCnt="0"/>
      <dgm:spPr/>
    </dgm:pt>
    <dgm:pt modelId="{46D4B52B-1D94-4189-AD76-5E7F5C8462C1}" type="pres">
      <dgm:prSet presAssocID="{0BEFAD79-3046-4222-94D5-E13D4EE63BB8}" presName="textRect" presStyleLbl="revTx" presStyleIdx="0" presStyleCnt="4">
        <dgm:presLayoutVars>
          <dgm:chMax val="1"/>
          <dgm:chPref val="1"/>
        </dgm:presLayoutVars>
      </dgm:prSet>
      <dgm:spPr/>
    </dgm:pt>
    <dgm:pt modelId="{C88E644A-E448-4482-AD96-CD12C4E445B6}" type="pres">
      <dgm:prSet presAssocID="{BC34822E-BE50-4217-9798-F423BCCBBA84}" presName="sibTrans" presStyleCnt="0"/>
      <dgm:spPr/>
    </dgm:pt>
    <dgm:pt modelId="{4389772F-17C1-4E87-9E15-8056117843EC}" type="pres">
      <dgm:prSet presAssocID="{7A1BEA1D-EF95-471B-97E7-E7E6607DD3D2}" presName="compNode" presStyleCnt="0"/>
      <dgm:spPr/>
    </dgm:pt>
    <dgm:pt modelId="{FFA5F712-4CFE-4511-85CB-3189E2CF32B3}" type="pres">
      <dgm:prSet presAssocID="{7A1BEA1D-EF95-471B-97E7-E7E6607DD3D2}" presName="iconBgRect" presStyleLbl="bgShp" presStyleIdx="1" presStyleCnt="4"/>
      <dgm:spPr>
        <a:prstGeom prst="round2DiagRect">
          <a:avLst>
            <a:gd name="adj1" fmla="val 29727"/>
            <a:gd name="adj2" fmla="val 0"/>
          </a:avLst>
        </a:prstGeom>
      </dgm:spPr>
    </dgm:pt>
    <dgm:pt modelId="{1A24AC05-242D-4C04-94D0-5DDED27162DC}" type="pres">
      <dgm:prSet presAssocID="{7A1BEA1D-EF95-471B-97E7-E7E6607DD3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D5A94CC3-96FC-4450-91AE-B2382FE51B68}" type="pres">
      <dgm:prSet presAssocID="{7A1BEA1D-EF95-471B-97E7-E7E6607DD3D2}" presName="spaceRect" presStyleCnt="0"/>
      <dgm:spPr/>
    </dgm:pt>
    <dgm:pt modelId="{41B14F1F-E665-4443-8287-512F34FA3453}" type="pres">
      <dgm:prSet presAssocID="{7A1BEA1D-EF95-471B-97E7-E7E6607DD3D2}" presName="textRect" presStyleLbl="revTx" presStyleIdx="1" presStyleCnt="4">
        <dgm:presLayoutVars>
          <dgm:chMax val="1"/>
          <dgm:chPref val="1"/>
        </dgm:presLayoutVars>
      </dgm:prSet>
      <dgm:spPr/>
    </dgm:pt>
    <dgm:pt modelId="{BE616F77-C092-4CE3-AFD1-B319FC4BEC94}" type="pres">
      <dgm:prSet presAssocID="{D589EEB6-30B3-41C1-B367-B293E96B2C10}" presName="sibTrans" presStyleCnt="0"/>
      <dgm:spPr/>
    </dgm:pt>
    <dgm:pt modelId="{E522B659-B699-4B09-92A4-9A0A58373253}" type="pres">
      <dgm:prSet presAssocID="{16A9BABB-7742-4BC0-B0A8-46A2809B76B5}" presName="compNode" presStyleCnt="0"/>
      <dgm:spPr/>
    </dgm:pt>
    <dgm:pt modelId="{F2A28211-B595-4BE4-86FC-092EF1626E20}" type="pres">
      <dgm:prSet presAssocID="{16A9BABB-7742-4BC0-B0A8-46A2809B76B5}" presName="iconBgRect" presStyleLbl="bgShp" presStyleIdx="2" presStyleCnt="4"/>
      <dgm:spPr>
        <a:prstGeom prst="round2DiagRect">
          <a:avLst>
            <a:gd name="adj1" fmla="val 29727"/>
            <a:gd name="adj2" fmla="val 0"/>
          </a:avLst>
        </a:prstGeom>
      </dgm:spPr>
    </dgm:pt>
    <dgm:pt modelId="{52B7EEEF-B98E-4206-9D4D-83F7C3359A19}" type="pres">
      <dgm:prSet presAssocID="{16A9BABB-7742-4BC0-B0A8-46A2809B76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E04F8F8-1ED8-43DD-AF80-E714DD4B2CCE}" type="pres">
      <dgm:prSet presAssocID="{16A9BABB-7742-4BC0-B0A8-46A2809B76B5}" presName="spaceRect" presStyleCnt="0"/>
      <dgm:spPr/>
    </dgm:pt>
    <dgm:pt modelId="{CFD369F9-B01E-4755-821D-0BEFE0B43D86}" type="pres">
      <dgm:prSet presAssocID="{16A9BABB-7742-4BC0-B0A8-46A2809B76B5}" presName="textRect" presStyleLbl="revTx" presStyleIdx="2" presStyleCnt="4">
        <dgm:presLayoutVars>
          <dgm:chMax val="1"/>
          <dgm:chPref val="1"/>
        </dgm:presLayoutVars>
      </dgm:prSet>
      <dgm:spPr/>
    </dgm:pt>
    <dgm:pt modelId="{A6B03092-7B0C-4394-AD95-EA94CD562E1E}" type="pres">
      <dgm:prSet presAssocID="{44C43FB2-F260-499F-94C2-B19DCB6F6F32}" presName="sibTrans" presStyleCnt="0"/>
      <dgm:spPr/>
    </dgm:pt>
    <dgm:pt modelId="{E2B052CF-59D9-4640-8C2B-FEE5455FB1B4}" type="pres">
      <dgm:prSet presAssocID="{F5751F2F-217D-9D4B-A1E5-9083F140A44E}" presName="compNode" presStyleCnt="0"/>
      <dgm:spPr/>
    </dgm:pt>
    <dgm:pt modelId="{AB0A1D39-04BB-480D-8E3B-C48DB7BDB316}" type="pres">
      <dgm:prSet presAssocID="{F5751F2F-217D-9D4B-A1E5-9083F140A44E}" presName="iconBgRect" presStyleLbl="bgShp" presStyleIdx="3" presStyleCnt="4"/>
      <dgm:spPr>
        <a:prstGeom prst="round2DiagRect">
          <a:avLst>
            <a:gd name="adj1" fmla="val 29727"/>
            <a:gd name="adj2" fmla="val 0"/>
          </a:avLst>
        </a:prstGeom>
      </dgm:spPr>
    </dgm:pt>
    <dgm:pt modelId="{C49C49AC-00F7-4761-A8D9-88A69319385B}" type="pres">
      <dgm:prSet presAssocID="{F5751F2F-217D-9D4B-A1E5-9083F140A44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BD08FE85-C74E-4649-BAC2-03AF71CEFE62}" type="pres">
      <dgm:prSet presAssocID="{F5751F2F-217D-9D4B-A1E5-9083F140A44E}" presName="spaceRect" presStyleCnt="0"/>
      <dgm:spPr/>
    </dgm:pt>
    <dgm:pt modelId="{E64C7B9F-5D2A-4B79-8A98-71B1EE39EE3C}" type="pres">
      <dgm:prSet presAssocID="{F5751F2F-217D-9D4B-A1E5-9083F140A44E}" presName="textRect" presStyleLbl="revTx" presStyleIdx="3" presStyleCnt="4">
        <dgm:presLayoutVars>
          <dgm:chMax val="1"/>
          <dgm:chPref val="1"/>
        </dgm:presLayoutVars>
      </dgm:prSet>
      <dgm:spPr/>
    </dgm:pt>
  </dgm:ptLst>
  <dgm:cxnLst>
    <dgm:cxn modelId="{963CE70B-1E77-1646-B8CD-4647529DAF6C}" type="presOf" srcId="{3F901273-1B43-462A-B1C6-4A5F507659C2}" destId="{AACB76CA-F990-49AB-A8D1-2912199A01A0}" srcOrd="0" destOrd="0" presId="urn:microsoft.com/office/officeart/2018/5/layout/IconLeafLabelList"/>
    <dgm:cxn modelId="{ED478015-FAC8-4758-A575-BBC978DEEDA7}" srcId="{3F901273-1B43-462A-B1C6-4A5F507659C2}" destId="{16A9BABB-7742-4BC0-B0A8-46A2809B76B5}" srcOrd="2" destOrd="0" parTransId="{14ECAE4A-665D-4051-A24E-4522941BA01B}" sibTransId="{44C43FB2-F260-499F-94C2-B19DCB6F6F32}"/>
    <dgm:cxn modelId="{BA1FAF16-DD49-F643-B893-C2AE0F0B9BD1}" type="presOf" srcId="{F5751F2F-217D-9D4B-A1E5-9083F140A44E}" destId="{E64C7B9F-5D2A-4B79-8A98-71B1EE39EE3C}" srcOrd="0" destOrd="0" presId="urn:microsoft.com/office/officeart/2018/5/layout/IconLeafLabelList"/>
    <dgm:cxn modelId="{03759283-0F4A-C84A-9B00-BAA66F5B188B}" type="presOf" srcId="{7A1BEA1D-EF95-471B-97E7-E7E6607DD3D2}" destId="{41B14F1F-E665-4443-8287-512F34FA3453}" srcOrd="0" destOrd="0" presId="urn:microsoft.com/office/officeart/2018/5/layout/IconLeafLabelList"/>
    <dgm:cxn modelId="{0F5AE2C1-E7C9-475A-9F26-CB7B12A07754}" srcId="{3F901273-1B43-462A-B1C6-4A5F507659C2}" destId="{0BEFAD79-3046-4222-94D5-E13D4EE63BB8}" srcOrd="0" destOrd="0" parTransId="{5A551A47-C1CE-4A47-9BFA-B702F35EF71A}" sibTransId="{BC34822E-BE50-4217-9798-F423BCCBBA84}"/>
    <dgm:cxn modelId="{5C6EF3E1-D10E-8242-83F0-4CAFEC86450E}" type="presOf" srcId="{16A9BABB-7742-4BC0-B0A8-46A2809B76B5}" destId="{CFD369F9-B01E-4755-821D-0BEFE0B43D86}" srcOrd="0" destOrd="0" presId="urn:microsoft.com/office/officeart/2018/5/layout/IconLeafLabelList"/>
    <dgm:cxn modelId="{B4929DEB-3485-0F43-87CA-4D72ED1B3721}" srcId="{3F901273-1B43-462A-B1C6-4A5F507659C2}" destId="{F5751F2F-217D-9D4B-A1E5-9083F140A44E}" srcOrd="3" destOrd="0" parTransId="{0AD44EA3-2089-FE43-A15F-B925463869AB}" sibTransId="{3E71BAF2-5BCD-4449-A0EA-4E3211422C21}"/>
    <dgm:cxn modelId="{9179D6F3-6216-BB43-ABC0-3C96023F3C59}" type="presOf" srcId="{0BEFAD79-3046-4222-94D5-E13D4EE63BB8}" destId="{46D4B52B-1D94-4189-AD76-5E7F5C8462C1}" srcOrd="0" destOrd="0" presId="urn:microsoft.com/office/officeart/2018/5/layout/IconLeafLabelList"/>
    <dgm:cxn modelId="{A2176FF9-01A9-4164-883E-694C92D52CEF}" srcId="{3F901273-1B43-462A-B1C6-4A5F507659C2}" destId="{7A1BEA1D-EF95-471B-97E7-E7E6607DD3D2}" srcOrd="1" destOrd="0" parTransId="{E5670079-E847-4387-B86E-27E69C143F5E}" sibTransId="{D589EEB6-30B3-41C1-B367-B293E96B2C10}"/>
    <dgm:cxn modelId="{7D052376-80D6-E54D-8967-7089C18C7D76}" type="presParOf" srcId="{AACB76CA-F990-49AB-A8D1-2912199A01A0}" destId="{1F45C7D3-4C27-4C2A-8043-4FD43451E39D}" srcOrd="0" destOrd="0" presId="urn:microsoft.com/office/officeart/2018/5/layout/IconLeafLabelList"/>
    <dgm:cxn modelId="{4A14F3A0-99DA-4440-8AFD-45F8582A3DEF}" type="presParOf" srcId="{1F45C7D3-4C27-4C2A-8043-4FD43451E39D}" destId="{B150952C-EB63-4E3A-8CF4-6F945902645A}" srcOrd="0" destOrd="0" presId="urn:microsoft.com/office/officeart/2018/5/layout/IconLeafLabelList"/>
    <dgm:cxn modelId="{262C7BB8-9D26-F143-B74B-B0085FEDBECE}" type="presParOf" srcId="{1F45C7D3-4C27-4C2A-8043-4FD43451E39D}" destId="{036C1FFB-E021-4D8F-93E0-95C24A1C767F}" srcOrd="1" destOrd="0" presId="urn:microsoft.com/office/officeart/2018/5/layout/IconLeafLabelList"/>
    <dgm:cxn modelId="{24DB96BB-4E51-024E-9D02-AB4D0FA2E12D}" type="presParOf" srcId="{1F45C7D3-4C27-4C2A-8043-4FD43451E39D}" destId="{367EE48F-A51E-4F36-A616-A5D2FDB7C2F9}" srcOrd="2" destOrd="0" presId="urn:microsoft.com/office/officeart/2018/5/layout/IconLeafLabelList"/>
    <dgm:cxn modelId="{8E766560-7AF0-3740-B85D-F02456D80C8F}" type="presParOf" srcId="{1F45C7D3-4C27-4C2A-8043-4FD43451E39D}" destId="{46D4B52B-1D94-4189-AD76-5E7F5C8462C1}" srcOrd="3" destOrd="0" presId="urn:microsoft.com/office/officeart/2018/5/layout/IconLeafLabelList"/>
    <dgm:cxn modelId="{A2201559-61BC-3642-AB61-F94F997B2928}" type="presParOf" srcId="{AACB76CA-F990-49AB-A8D1-2912199A01A0}" destId="{C88E644A-E448-4482-AD96-CD12C4E445B6}" srcOrd="1" destOrd="0" presId="urn:microsoft.com/office/officeart/2018/5/layout/IconLeafLabelList"/>
    <dgm:cxn modelId="{A160898D-2508-044C-B607-9B02B4CECFBA}" type="presParOf" srcId="{AACB76CA-F990-49AB-A8D1-2912199A01A0}" destId="{4389772F-17C1-4E87-9E15-8056117843EC}" srcOrd="2" destOrd="0" presId="urn:microsoft.com/office/officeart/2018/5/layout/IconLeafLabelList"/>
    <dgm:cxn modelId="{D66E85F1-80B1-384A-B941-B8325ABB4C5D}" type="presParOf" srcId="{4389772F-17C1-4E87-9E15-8056117843EC}" destId="{FFA5F712-4CFE-4511-85CB-3189E2CF32B3}" srcOrd="0" destOrd="0" presId="urn:microsoft.com/office/officeart/2018/5/layout/IconLeafLabelList"/>
    <dgm:cxn modelId="{0ED6AFD3-73FB-4F44-B8FA-908FDF673958}" type="presParOf" srcId="{4389772F-17C1-4E87-9E15-8056117843EC}" destId="{1A24AC05-242D-4C04-94D0-5DDED27162DC}" srcOrd="1" destOrd="0" presId="urn:microsoft.com/office/officeart/2018/5/layout/IconLeafLabelList"/>
    <dgm:cxn modelId="{17DE0327-DD5F-2941-975F-D5690E983EBC}" type="presParOf" srcId="{4389772F-17C1-4E87-9E15-8056117843EC}" destId="{D5A94CC3-96FC-4450-91AE-B2382FE51B68}" srcOrd="2" destOrd="0" presId="urn:microsoft.com/office/officeart/2018/5/layout/IconLeafLabelList"/>
    <dgm:cxn modelId="{5E6F1C0C-E0DD-F845-BC53-14453F92F935}" type="presParOf" srcId="{4389772F-17C1-4E87-9E15-8056117843EC}" destId="{41B14F1F-E665-4443-8287-512F34FA3453}" srcOrd="3" destOrd="0" presId="urn:microsoft.com/office/officeart/2018/5/layout/IconLeafLabelList"/>
    <dgm:cxn modelId="{7984914A-1DA5-1346-9951-DF1E4E81C20B}" type="presParOf" srcId="{AACB76CA-F990-49AB-A8D1-2912199A01A0}" destId="{BE616F77-C092-4CE3-AFD1-B319FC4BEC94}" srcOrd="3" destOrd="0" presId="urn:microsoft.com/office/officeart/2018/5/layout/IconLeafLabelList"/>
    <dgm:cxn modelId="{0DB36E65-6F02-AC41-99FD-D805035C2398}" type="presParOf" srcId="{AACB76CA-F990-49AB-A8D1-2912199A01A0}" destId="{E522B659-B699-4B09-92A4-9A0A58373253}" srcOrd="4" destOrd="0" presId="urn:microsoft.com/office/officeart/2018/5/layout/IconLeafLabelList"/>
    <dgm:cxn modelId="{3A126F81-7D6D-C64F-889E-6AF664DC617B}" type="presParOf" srcId="{E522B659-B699-4B09-92A4-9A0A58373253}" destId="{F2A28211-B595-4BE4-86FC-092EF1626E20}" srcOrd="0" destOrd="0" presId="urn:microsoft.com/office/officeart/2018/5/layout/IconLeafLabelList"/>
    <dgm:cxn modelId="{904F26A8-E676-394C-9AAD-5788F5EF79D0}" type="presParOf" srcId="{E522B659-B699-4B09-92A4-9A0A58373253}" destId="{52B7EEEF-B98E-4206-9D4D-83F7C3359A19}" srcOrd="1" destOrd="0" presId="urn:microsoft.com/office/officeart/2018/5/layout/IconLeafLabelList"/>
    <dgm:cxn modelId="{1D16833C-2355-7A4C-A0B5-D48895FC7A7E}" type="presParOf" srcId="{E522B659-B699-4B09-92A4-9A0A58373253}" destId="{AE04F8F8-1ED8-43DD-AF80-E714DD4B2CCE}" srcOrd="2" destOrd="0" presId="urn:microsoft.com/office/officeart/2018/5/layout/IconLeafLabelList"/>
    <dgm:cxn modelId="{F4E3872F-DA45-CD42-A4D6-D967721C581B}" type="presParOf" srcId="{E522B659-B699-4B09-92A4-9A0A58373253}" destId="{CFD369F9-B01E-4755-821D-0BEFE0B43D86}" srcOrd="3" destOrd="0" presId="urn:microsoft.com/office/officeart/2018/5/layout/IconLeafLabelList"/>
    <dgm:cxn modelId="{685BF0E2-0845-4B45-B69E-675CC8F6C108}" type="presParOf" srcId="{AACB76CA-F990-49AB-A8D1-2912199A01A0}" destId="{A6B03092-7B0C-4394-AD95-EA94CD562E1E}" srcOrd="5" destOrd="0" presId="urn:microsoft.com/office/officeart/2018/5/layout/IconLeafLabelList"/>
    <dgm:cxn modelId="{13F4120E-BCA3-F041-BCF5-6B2EE82E0AFC}" type="presParOf" srcId="{AACB76CA-F990-49AB-A8D1-2912199A01A0}" destId="{E2B052CF-59D9-4640-8C2B-FEE5455FB1B4}" srcOrd="6" destOrd="0" presId="urn:microsoft.com/office/officeart/2018/5/layout/IconLeafLabelList"/>
    <dgm:cxn modelId="{4C4E9BD8-D4DF-EA4D-835D-29168603686C}" type="presParOf" srcId="{E2B052CF-59D9-4640-8C2B-FEE5455FB1B4}" destId="{AB0A1D39-04BB-480D-8E3B-C48DB7BDB316}" srcOrd="0" destOrd="0" presId="urn:microsoft.com/office/officeart/2018/5/layout/IconLeafLabelList"/>
    <dgm:cxn modelId="{E526B1CD-2CFE-374D-A65D-BADB9DEB3D39}" type="presParOf" srcId="{E2B052CF-59D9-4640-8C2B-FEE5455FB1B4}" destId="{C49C49AC-00F7-4761-A8D9-88A69319385B}" srcOrd="1" destOrd="0" presId="urn:microsoft.com/office/officeart/2018/5/layout/IconLeafLabelList"/>
    <dgm:cxn modelId="{51180140-6103-6047-AE24-85F87D607CB5}" type="presParOf" srcId="{E2B052CF-59D9-4640-8C2B-FEE5455FB1B4}" destId="{BD08FE85-C74E-4649-BAC2-03AF71CEFE62}" srcOrd="2" destOrd="0" presId="urn:microsoft.com/office/officeart/2018/5/layout/IconLeafLabelList"/>
    <dgm:cxn modelId="{8BD02397-7700-0D4B-8970-D895B62284F0}" type="presParOf" srcId="{E2B052CF-59D9-4640-8C2B-FEE5455FB1B4}" destId="{E64C7B9F-5D2A-4B79-8A98-71B1EE39EE3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D86BCC-9985-460C-9730-70AA8D3647F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ACA3945-D42A-433E-B99E-0E31AD315CFF}">
      <dgm:prSet/>
      <dgm:spPr/>
      <dgm:t>
        <a:bodyPr/>
        <a:lstStyle/>
        <a:p>
          <a:r>
            <a:rPr lang="en-US"/>
            <a:t>Terraform Cloud</a:t>
          </a:r>
        </a:p>
      </dgm:t>
    </dgm:pt>
    <dgm:pt modelId="{CB125F00-A01E-4EC8-9ACF-5E419388616B}" type="parTrans" cxnId="{22FCCDDF-1BD3-4759-AA3F-8707D52DEC6C}">
      <dgm:prSet/>
      <dgm:spPr/>
      <dgm:t>
        <a:bodyPr/>
        <a:lstStyle/>
        <a:p>
          <a:endParaRPr lang="en-US"/>
        </a:p>
      </dgm:t>
    </dgm:pt>
    <dgm:pt modelId="{FC04C787-D016-421C-BB1E-73B0D3E5D0C3}" type="sibTrans" cxnId="{22FCCDDF-1BD3-4759-AA3F-8707D52DEC6C}">
      <dgm:prSet/>
      <dgm:spPr/>
      <dgm:t>
        <a:bodyPr/>
        <a:lstStyle/>
        <a:p>
          <a:endParaRPr lang="en-US"/>
        </a:p>
      </dgm:t>
    </dgm:pt>
    <dgm:pt modelId="{145BEFB7-F1CF-4ADF-BF15-C79569E1810D}">
      <dgm:prSet/>
      <dgm:spPr/>
      <dgm:t>
        <a:bodyPr/>
        <a:lstStyle/>
        <a:p>
          <a:r>
            <a:rPr lang="en-US"/>
            <a:t>Terraform Enterprise</a:t>
          </a:r>
        </a:p>
      </dgm:t>
    </dgm:pt>
    <dgm:pt modelId="{32DFB005-06F3-4EBD-B9A2-247843826767}" type="parTrans" cxnId="{8BCEE66D-B750-479E-9284-F5915E2CC2DE}">
      <dgm:prSet/>
      <dgm:spPr/>
      <dgm:t>
        <a:bodyPr/>
        <a:lstStyle/>
        <a:p>
          <a:endParaRPr lang="en-US"/>
        </a:p>
      </dgm:t>
    </dgm:pt>
    <dgm:pt modelId="{6ACE9667-72DB-4EEF-9E86-CBC050794F91}" type="sibTrans" cxnId="{8BCEE66D-B750-479E-9284-F5915E2CC2DE}">
      <dgm:prSet/>
      <dgm:spPr/>
      <dgm:t>
        <a:bodyPr/>
        <a:lstStyle/>
        <a:p>
          <a:endParaRPr lang="en-US"/>
        </a:p>
      </dgm:t>
    </dgm:pt>
    <dgm:pt modelId="{FBE4479F-58B8-B042-92EB-8170A62A17A8}" type="pres">
      <dgm:prSet presAssocID="{75D86BCC-9985-460C-9730-70AA8D3647FE}" presName="hierChild1" presStyleCnt="0">
        <dgm:presLayoutVars>
          <dgm:chPref val="1"/>
          <dgm:dir/>
          <dgm:animOne val="branch"/>
          <dgm:animLvl val="lvl"/>
          <dgm:resizeHandles/>
        </dgm:presLayoutVars>
      </dgm:prSet>
      <dgm:spPr/>
    </dgm:pt>
    <dgm:pt modelId="{019C3DC4-5599-3547-9469-4CCB0C8DE87E}" type="pres">
      <dgm:prSet presAssocID="{2ACA3945-D42A-433E-B99E-0E31AD315CFF}" presName="hierRoot1" presStyleCnt="0"/>
      <dgm:spPr/>
    </dgm:pt>
    <dgm:pt modelId="{42414ED8-355F-404F-AACB-622455F0C406}" type="pres">
      <dgm:prSet presAssocID="{2ACA3945-D42A-433E-B99E-0E31AD315CFF}" presName="composite" presStyleCnt="0"/>
      <dgm:spPr/>
    </dgm:pt>
    <dgm:pt modelId="{A0A2EFF1-F9C2-DB49-81D5-3D7AC461B1EB}" type="pres">
      <dgm:prSet presAssocID="{2ACA3945-D42A-433E-B99E-0E31AD315CFF}" presName="background" presStyleLbl="node0" presStyleIdx="0" presStyleCnt="2"/>
      <dgm:spPr/>
    </dgm:pt>
    <dgm:pt modelId="{E154D418-0ADD-FB40-917B-FE0EDC9BC6B5}" type="pres">
      <dgm:prSet presAssocID="{2ACA3945-D42A-433E-B99E-0E31AD315CFF}" presName="text" presStyleLbl="fgAcc0" presStyleIdx="0" presStyleCnt="2">
        <dgm:presLayoutVars>
          <dgm:chPref val="3"/>
        </dgm:presLayoutVars>
      </dgm:prSet>
      <dgm:spPr/>
    </dgm:pt>
    <dgm:pt modelId="{E0180FF1-CAB3-AE49-B252-07B0787FCA3B}" type="pres">
      <dgm:prSet presAssocID="{2ACA3945-D42A-433E-B99E-0E31AD315CFF}" presName="hierChild2" presStyleCnt="0"/>
      <dgm:spPr/>
    </dgm:pt>
    <dgm:pt modelId="{D1E7E74B-CA5A-5840-A9EE-BC54044C6015}" type="pres">
      <dgm:prSet presAssocID="{145BEFB7-F1CF-4ADF-BF15-C79569E1810D}" presName="hierRoot1" presStyleCnt="0"/>
      <dgm:spPr/>
    </dgm:pt>
    <dgm:pt modelId="{1536394E-D8D3-2D4B-A788-88503DBA595E}" type="pres">
      <dgm:prSet presAssocID="{145BEFB7-F1CF-4ADF-BF15-C79569E1810D}" presName="composite" presStyleCnt="0"/>
      <dgm:spPr/>
    </dgm:pt>
    <dgm:pt modelId="{C7A8C900-CDCF-AF4F-ACBC-7F2E61846BA4}" type="pres">
      <dgm:prSet presAssocID="{145BEFB7-F1CF-4ADF-BF15-C79569E1810D}" presName="background" presStyleLbl="node0" presStyleIdx="1" presStyleCnt="2"/>
      <dgm:spPr/>
    </dgm:pt>
    <dgm:pt modelId="{06CAC682-0618-044F-8102-64F4CBDB182D}" type="pres">
      <dgm:prSet presAssocID="{145BEFB7-F1CF-4ADF-BF15-C79569E1810D}" presName="text" presStyleLbl="fgAcc0" presStyleIdx="1" presStyleCnt="2">
        <dgm:presLayoutVars>
          <dgm:chPref val="3"/>
        </dgm:presLayoutVars>
      </dgm:prSet>
      <dgm:spPr/>
    </dgm:pt>
    <dgm:pt modelId="{57A531DC-72EA-E240-B124-70898091DAA9}" type="pres">
      <dgm:prSet presAssocID="{145BEFB7-F1CF-4ADF-BF15-C79569E1810D}" presName="hierChild2" presStyleCnt="0"/>
      <dgm:spPr/>
    </dgm:pt>
  </dgm:ptLst>
  <dgm:cxnLst>
    <dgm:cxn modelId="{8BCEE66D-B750-479E-9284-F5915E2CC2DE}" srcId="{75D86BCC-9985-460C-9730-70AA8D3647FE}" destId="{145BEFB7-F1CF-4ADF-BF15-C79569E1810D}" srcOrd="1" destOrd="0" parTransId="{32DFB005-06F3-4EBD-B9A2-247843826767}" sibTransId="{6ACE9667-72DB-4EEF-9E86-CBC050794F91}"/>
    <dgm:cxn modelId="{C891FA95-4F00-7049-AF6C-40B3E5ADF929}" type="presOf" srcId="{2ACA3945-D42A-433E-B99E-0E31AD315CFF}" destId="{E154D418-0ADD-FB40-917B-FE0EDC9BC6B5}" srcOrd="0" destOrd="0" presId="urn:microsoft.com/office/officeart/2005/8/layout/hierarchy1"/>
    <dgm:cxn modelId="{4E5197AD-3E4B-1449-B9F1-FEF87A12B175}" type="presOf" srcId="{145BEFB7-F1CF-4ADF-BF15-C79569E1810D}" destId="{06CAC682-0618-044F-8102-64F4CBDB182D}" srcOrd="0" destOrd="0" presId="urn:microsoft.com/office/officeart/2005/8/layout/hierarchy1"/>
    <dgm:cxn modelId="{22FCCDDF-1BD3-4759-AA3F-8707D52DEC6C}" srcId="{75D86BCC-9985-460C-9730-70AA8D3647FE}" destId="{2ACA3945-D42A-433E-B99E-0E31AD315CFF}" srcOrd="0" destOrd="0" parTransId="{CB125F00-A01E-4EC8-9ACF-5E419388616B}" sibTransId="{FC04C787-D016-421C-BB1E-73B0D3E5D0C3}"/>
    <dgm:cxn modelId="{C8C325F5-EF0F-754E-83F5-538EC7D826C2}" type="presOf" srcId="{75D86BCC-9985-460C-9730-70AA8D3647FE}" destId="{FBE4479F-58B8-B042-92EB-8170A62A17A8}" srcOrd="0" destOrd="0" presId="urn:microsoft.com/office/officeart/2005/8/layout/hierarchy1"/>
    <dgm:cxn modelId="{3F2C71D6-EB38-034E-A17B-39104A5B2B2C}" type="presParOf" srcId="{FBE4479F-58B8-B042-92EB-8170A62A17A8}" destId="{019C3DC4-5599-3547-9469-4CCB0C8DE87E}" srcOrd="0" destOrd="0" presId="urn:microsoft.com/office/officeart/2005/8/layout/hierarchy1"/>
    <dgm:cxn modelId="{D94FEC44-5062-F642-88F0-7A69EF1A1896}" type="presParOf" srcId="{019C3DC4-5599-3547-9469-4CCB0C8DE87E}" destId="{42414ED8-355F-404F-AACB-622455F0C406}" srcOrd="0" destOrd="0" presId="urn:microsoft.com/office/officeart/2005/8/layout/hierarchy1"/>
    <dgm:cxn modelId="{D91734A7-6737-744F-9B54-97F0B6D100D0}" type="presParOf" srcId="{42414ED8-355F-404F-AACB-622455F0C406}" destId="{A0A2EFF1-F9C2-DB49-81D5-3D7AC461B1EB}" srcOrd="0" destOrd="0" presId="urn:microsoft.com/office/officeart/2005/8/layout/hierarchy1"/>
    <dgm:cxn modelId="{3DB55C9D-9624-D54F-82D0-F509BDA099AA}" type="presParOf" srcId="{42414ED8-355F-404F-AACB-622455F0C406}" destId="{E154D418-0ADD-FB40-917B-FE0EDC9BC6B5}" srcOrd="1" destOrd="0" presId="urn:microsoft.com/office/officeart/2005/8/layout/hierarchy1"/>
    <dgm:cxn modelId="{AFC4B250-FA37-EF40-9CC8-F849C09D14B6}" type="presParOf" srcId="{019C3DC4-5599-3547-9469-4CCB0C8DE87E}" destId="{E0180FF1-CAB3-AE49-B252-07B0787FCA3B}" srcOrd="1" destOrd="0" presId="urn:microsoft.com/office/officeart/2005/8/layout/hierarchy1"/>
    <dgm:cxn modelId="{E3358510-8878-BB46-BDDF-D5DCBF912539}" type="presParOf" srcId="{FBE4479F-58B8-B042-92EB-8170A62A17A8}" destId="{D1E7E74B-CA5A-5840-A9EE-BC54044C6015}" srcOrd="1" destOrd="0" presId="urn:microsoft.com/office/officeart/2005/8/layout/hierarchy1"/>
    <dgm:cxn modelId="{51800F0B-62D4-604A-93BF-E6B31FCA5B03}" type="presParOf" srcId="{D1E7E74B-CA5A-5840-A9EE-BC54044C6015}" destId="{1536394E-D8D3-2D4B-A788-88503DBA595E}" srcOrd="0" destOrd="0" presId="urn:microsoft.com/office/officeart/2005/8/layout/hierarchy1"/>
    <dgm:cxn modelId="{BF3471FD-95B1-EB42-9668-2DDF7412CB1C}" type="presParOf" srcId="{1536394E-D8D3-2D4B-A788-88503DBA595E}" destId="{C7A8C900-CDCF-AF4F-ACBC-7F2E61846BA4}" srcOrd="0" destOrd="0" presId="urn:microsoft.com/office/officeart/2005/8/layout/hierarchy1"/>
    <dgm:cxn modelId="{14A838B0-4E6B-0544-83E5-BA8D6871E414}" type="presParOf" srcId="{1536394E-D8D3-2D4B-A788-88503DBA595E}" destId="{06CAC682-0618-044F-8102-64F4CBDB182D}" srcOrd="1" destOrd="0" presId="urn:microsoft.com/office/officeart/2005/8/layout/hierarchy1"/>
    <dgm:cxn modelId="{9B6C97C2-F72D-FD4F-AD49-3BAA28474A84}" type="presParOf" srcId="{D1E7E74B-CA5A-5840-A9EE-BC54044C6015}" destId="{57A531DC-72EA-E240-B124-70898091DA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753967-231B-4D20-8F59-4C73C3438EB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E680C37-28FC-4241-949E-99F47BDAC333}">
      <dgm:prSet/>
      <dgm:spPr/>
      <dgm:t>
        <a:bodyPr/>
        <a:lstStyle/>
        <a:p>
          <a:r>
            <a:rPr lang="en-US"/>
            <a:t>VSCode Extention – Must have!</a:t>
          </a:r>
        </a:p>
      </dgm:t>
    </dgm:pt>
    <dgm:pt modelId="{1B168091-ABE0-4014-8F10-2D35A52C4D94}" type="parTrans" cxnId="{FE079864-345F-4CDD-9205-34D2974E5C91}">
      <dgm:prSet/>
      <dgm:spPr/>
      <dgm:t>
        <a:bodyPr/>
        <a:lstStyle/>
        <a:p>
          <a:endParaRPr lang="en-US"/>
        </a:p>
      </dgm:t>
    </dgm:pt>
    <dgm:pt modelId="{048DC8FC-A415-4FD7-95DE-FCF13FDD9076}" type="sibTrans" cxnId="{FE079864-345F-4CDD-9205-34D2974E5C91}">
      <dgm:prSet/>
      <dgm:spPr/>
      <dgm:t>
        <a:bodyPr/>
        <a:lstStyle/>
        <a:p>
          <a:endParaRPr lang="en-US"/>
        </a:p>
      </dgm:t>
    </dgm:pt>
    <dgm:pt modelId="{86A2FD8A-2F76-4B2C-A05E-34DF7254E805}">
      <dgm:prSet/>
      <dgm:spPr/>
      <dgm:t>
        <a:bodyPr/>
        <a:lstStyle/>
        <a:p>
          <a:r>
            <a:rPr lang="en-US"/>
            <a:t>Fogg – Standardizes repo layout</a:t>
          </a:r>
        </a:p>
      </dgm:t>
    </dgm:pt>
    <dgm:pt modelId="{071577BE-4A3C-4DD1-95A4-150FC32F5206}" type="parTrans" cxnId="{EF5FEABC-ABD2-4F1E-AEF4-398169E8993E}">
      <dgm:prSet/>
      <dgm:spPr/>
      <dgm:t>
        <a:bodyPr/>
        <a:lstStyle/>
        <a:p>
          <a:endParaRPr lang="en-US"/>
        </a:p>
      </dgm:t>
    </dgm:pt>
    <dgm:pt modelId="{EA49CBCD-A992-42C1-A884-90B87BB48BB8}" type="sibTrans" cxnId="{EF5FEABC-ABD2-4F1E-AEF4-398169E8993E}">
      <dgm:prSet/>
      <dgm:spPr/>
      <dgm:t>
        <a:bodyPr/>
        <a:lstStyle/>
        <a:p>
          <a:endParaRPr lang="en-US"/>
        </a:p>
      </dgm:t>
    </dgm:pt>
    <dgm:pt modelId="{1636BE4F-668C-4379-814D-6AE3FAC558B0}">
      <dgm:prSet/>
      <dgm:spPr/>
      <dgm:t>
        <a:bodyPr/>
        <a:lstStyle/>
        <a:p>
          <a:r>
            <a:rPr lang="en-US"/>
            <a:t>Terratest – automated testing</a:t>
          </a:r>
        </a:p>
      </dgm:t>
    </dgm:pt>
    <dgm:pt modelId="{69454F8E-7061-4DFD-AFD8-978E6E67CB3D}" type="parTrans" cxnId="{E19DEE58-5A35-4149-9ADC-5350EE8A45EB}">
      <dgm:prSet/>
      <dgm:spPr/>
      <dgm:t>
        <a:bodyPr/>
        <a:lstStyle/>
        <a:p>
          <a:endParaRPr lang="en-US"/>
        </a:p>
      </dgm:t>
    </dgm:pt>
    <dgm:pt modelId="{8A3EF78E-BEC6-4B0A-8FDB-06571DA71859}" type="sibTrans" cxnId="{E19DEE58-5A35-4149-9ADC-5350EE8A45EB}">
      <dgm:prSet/>
      <dgm:spPr/>
      <dgm:t>
        <a:bodyPr/>
        <a:lstStyle/>
        <a:p>
          <a:endParaRPr lang="en-US"/>
        </a:p>
      </dgm:t>
    </dgm:pt>
    <dgm:pt modelId="{41E3A980-126A-4686-9552-3D9138A9F854}">
      <dgm:prSet/>
      <dgm:spPr/>
      <dgm:t>
        <a:bodyPr/>
        <a:lstStyle/>
        <a:p>
          <a:r>
            <a:rPr lang="en-US" dirty="0"/>
            <a:t>Atlantis – Terraform Pull Request Automation</a:t>
          </a:r>
        </a:p>
      </dgm:t>
    </dgm:pt>
    <dgm:pt modelId="{9B013187-E8C3-4F4E-9017-95487FBCC0D2}" type="parTrans" cxnId="{E248737F-8BD2-4649-8506-02799E6EC945}">
      <dgm:prSet/>
      <dgm:spPr/>
      <dgm:t>
        <a:bodyPr/>
        <a:lstStyle/>
        <a:p>
          <a:endParaRPr lang="en-US"/>
        </a:p>
      </dgm:t>
    </dgm:pt>
    <dgm:pt modelId="{012446FB-65BD-4387-AC50-0E0AD14A722F}" type="sibTrans" cxnId="{E248737F-8BD2-4649-8506-02799E6EC945}">
      <dgm:prSet/>
      <dgm:spPr/>
      <dgm:t>
        <a:bodyPr/>
        <a:lstStyle/>
        <a:p>
          <a:endParaRPr lang="en-US"/>
        </a:p>
      </dgm:t>
    </dgm:pt>
    <dgm:pt modelId="{994B7855-EE40-462F-9137-2BF94EEB4A62}">
      <dgm:prSet/>
      <dgm:spPr/>
      <dgm:t>
        <a:bodyPr/>
        <a:lstStyle/>
        <a:p>
          <a:r>
            <a:rPr lang="en-US"/>
            <a:t>Terragrunt – Wrapper to enforce best practices</a:t>
          </a:r>
        </a:p>
      </dgm:t>
    </dgm:pt>
    <dgm:pt modelId="{26503CA4-0890-4775-9B39-FC0B648A8F75}" type="parTrans" cxnId="{8830DA89-01DC-43D1-B880-4DA815991507}">
      <dgm:prSet/>
      <dgm:spPr/>
      <dgm:t>
        <a:bodyPr/>
        <a:lstStyle/>
        <a:p>
          <a:endParaRPr lang="en-US"/>
        </a:p>
      </dgm:t>
    </dgm:pt>
    <dgm:pt modelId="{AED34D28-6EDA-42ED-B4B9-47B28B164B68}" type="sibTrans" cxnId="{8830DA89-01DC-43D1-B880-4DA815991507}">
      <dgm:prSet/>
      <dgm:spPr/>
      <dgm:t>
        <a:bodyPr/>
        <a:lstStyle/>
        <a:p>
          <a:endParaRPr lang="en-US"/>
        </a:p>
      </dgm:t>
    </dgm:pt>
    <dgm:pt modelId="{5A5C8EB4-82E4-5B4C-9D50-E735F105FB17}" type="pres">
      <dgm:prSet presAssocID="{0A753967-231B-4D20-8F59-4C73C3438EBD}" presName="linear" presStyleCnt="0">
        <dgm:presLayoutVars>
          <dgm:animLvl val="lvl"/>
          <dgm:resizeHandles val="exact"/>
        </dgm:presLayoutVars>
      </dgm:prSet>
      <dgm:spPr/>
    </dgm:pt>
    <dgm:pt modelId="{34EB06F2-AAF4-6248-B79A-1220E6C5F928}" type="pres">
      <dgm:prSet presAssocID="{EE680C37-28FC-4241-949E-99F47BDAC333}" presName="parentText" presStyleLbl="node1" presStyleIdx="0" presStyleCnt="5">
        <dgm:presLayoutVars>
          <dgm:chMax val="0"/>
          <dgm:bulletEnabled val="1"/>
        </dgm:presLayoutVars>
      </dgm:prSet>
      <dgm:spPr/>
    </dgm:pt>
    <dgm:pt modelId="{27662235-383C-9840-930F-6D459BD1E4D9}" type="pres">
      <dgm:prSet presAssocID="{048DC8FC-A415-4FD7-95DE-FCF13FDD9076}" presName="spacer" presStyleCnt="0"/>
      <dgm:spPr/>
    </dgm:pt>
    <dgm:pt modelId="{5290DB9D-A17C-4841-A44C-67F36CE3340C}" type="pres">
      <dgm:prSet presAssocID="{86A2FD8A-2F76-4B2C-A05E-34DF7254E805}" presName="parentText" presStyleLbl="node1" presStyleIdx="1" presStyleCnt="5">
        <dgm:presLayoutVars>
          <dgm:chMax val="0"/>
          <dgm:bulletEnabled val="1"/>
        </dgm:presLayoutVars>
      </dgm:prSet>
      <dgm:spPr/>
    </dgm:pt>
    <dgm:pt modelId="{5B02C5F8-2E3B-734F-A3CF-9F2B8F51FE1F}" type="pres">
      <dgm:prSet presAssocID="{EA49CBCD-A992-42C1-A884-90B87BB48BB8}" presName="spacer" presStyleCnt="0"/>
      <dgm:spPr/>
    </dgm:pt>
    <dgm:pt modelId="{8B9AD80C-3F6C-B141-B585-85026A3C4C16}" type="pres">
      <dgm:prSet presAssocID="{1636BE4F-668C-4379-814D-6AE3FAC558B0}" presName="parentText" presStyleLbl="node1" presStyleIdx="2" presStyleCnt="5">
        <dgm:presLayoutVars>
          <dgm:chMax val="0"/>
          <dgm:bulletEnabled val="1"/>
        </dgm:presLayoutVars>
      </dgm:prSet>
      <dgm:spPr/>
    </dgm:pt>
    <dgm:pt modelId="{A5730AD1-BDDF-6C45-82F9-D9CF693DC4D7}" type="pres">
      <dgm:prSet presAssocID="{8A3EF78E-BEC6-4B0A-8FDB-06571DA71859}" presName="spacer" presStyleCnt="0"/>
      <dgm:spPr/>
    </dgm:pt>
    <dgm:pt modelId="{E71A05B8-8966-184A-A69F-47C4BFDD9B45}" type="pres">
      <dgm:prSet presAssocID="{41E3A980-126A-4686-9552-3D9138A9F854}" presName="parentText" presStyleLbl="node1" presStyleIdx="3" presStyleCnt="5">
        <dgm:presLayoutVars>
          <dgm:chMax val="0"/>
          <dgm:bulletEnabled val="1"/>
        </dgm:presLayoutVars>
      </dgm:prSet>
      <dgm:spPr/>
    </dgm:pt>
    <dgm:pt modelId="{D1A82B37-CF25-D04C-8AAA-A893D2632385}" type="pres">
      <dgm:prSet presAssocID="{012446FB-65BD-4387-AC50-0E0AD14A722F}" presName="spacer" presStyleCnt="0"/>
      <dgm:spPr/>
    </dgm:pt>
    <dgm:pt modelId="{F9FF8A8B-EFC2-E94E-A000-347F12D560B3}" type="pres">
      <dgm:prSet presAssocID="{994B7855-EE40-462F-9137-2BF94EEB4A62}" presName="parentText" presStyleLbl="node1" presStyleIdx="4" presStyleCnt="5">
        <dgm:presLayoutVars>
          <dgm:chMax val="0"/>
          <dgm:bulletEnabled val="1"/>
        </dgm:presLayoutVars>
      </dgm:prSet>
      <dgm:spPr/>
    </dgm:pt>
  </dgm:ptLst>
  <dgm:cxnLst>
    <dgm:cxn modelId="{F9E29808-0CE2-2A43-9A41-75862FAF158B}" type="presOf" srcId="{41E3A980-126A-4686-9552-3D9138A9F854}" destId="{E71A05B8-8966-184A-A69F-47C4BFDD9B45}" srcOrd="0" destOrd="0" presId="urn:microsoft.com/office/officeart/2005/8/layout/vList2"/>
    <dgm:cxn modelId="{BF3ABA1D-4731-1243-BBE1-A6C33CF2B10D}" type="presOf" srcId="{EE680C37-28FC-4241-949E-99F47BDAC333}" destId="{34EB06F2-AAF4-6248-B79A-1220E6C5F928}" srcOrd="0" destOrd="0" presId="urn:microsoft.com/office/officeart/2005/8/layout/vList2"/>
    <dgm:cxn modelId="{E19DEE58-5A35-4149-9ADC-5350EE8A45EB}" srcId="{0A753967-231B-4D20-8F59-4C73C3438EBD}" destId="{1636BE4F-668C-4379-814D-6AE3FAC558B0}" srcOrd="2" destOrd="0" parTransId="{69454F8E-7061-4DFD-AFD8-978E6E67CB3D}" sibTransId="{8A3EF78E-BEC6-4B0A-8FDB-06571DA71859}"/>
    <dgm:cxn modelId="{FE079864-345F-4CDD-9205-34D2974E5C91}" srcId="{0A753967-231B-4D20-8F59-4C73C3438EBD}" destId="{EE680C37-28FC-4241-949E-99F47BDAC333}" srcOrd="0" destOrd="0" parTransId="{1B168091-ABE0-4014-8F10-2D35A52C4D94}" sibTransId="{048DC8FC-A415-4FD7-95DE-FCF13FDD9076}"/>
    <dgm:cxn modelId="{E248737F-8BD2-4649-8506-02799E6EC945}" srcId="{0A753967-231B-4D20-8F59-4C73C3438EBD}" destId="{41E3A980-126A-4686-9552-3D9138A9F854}" srcOrd="3" destOrd="0" parTransId="{9B013187-E8C3-4F4E-9017-95487FBCC0D2}" sibTransId="{012446FB-65BD-4387-AC50-0E0AD14A722F}"/>
    <dgm:cxn modelId="{8830DA89-01DC-43D1-B880-4DA815991507}" srcId="{0A753967-231B-4D20-8F59-4C73C3438EBD}" destId="{994B7855-EE40-462F-9137-2BF94EEB4A62}" srcOrd="4" destOrd="0" parTransId="{26503CA4-0890-4775-9B39-FC0B648A8F75}" sibTransId="{AED34D28-6EDA-42ED-B4B9-47B28B164B68}"/>
    <dgm:cxn modelId="{7E900A9E-D976-FB44-9A82-B687D9277F62}" type="presOf" srcId="{86A2FD8A-2F76-4B2C-A05E-34DF7254E805}" destId="{5290DB9D-A17C-4841-A44C-67F36CE3340C}" srcOrd="0" destOrd="0" presId="urn:microsoft.com/office/officeart/2005/8/layout/vList2"/>
    <dgm:cxn modelId="{053EC7B5-DB48-1A41-9720-873FACB4BF8D}" type="presOf" srcId="{1636BE4F-668C-4379-814D-6AE3FAC558B0}" destId="{8B9AD80C-3F6C-B141-B585-85026A3C4C16}" srcOrd="0" destOrd="0" presId="urn:microsoft.com/office/officeart/2005/8/layout/vList2"/>
    <dgm:cxn modelId="{EF5FEABC-ABD2-4F1E-AEF4-398169E8993E}" srcId="{0A753967-231B-4D20-8F59-4C73C3438EBD}" destId="{86A2FD8A-2F76-4B2C-A05E-34DF7254E805}" srcOrd="1" destOrd="0" parTransId="{071577BE-4A3C-4DD1-95A4-150FC32F5206}" sibTransId="{EA49CBCD-A992-42C1-A884-90B87BB48BB8}"/>
    <dgm:cxn modelId="{ACC97ED2-EB71-DB47-A340-E7DEB8D380D5}" type="presOf" srcId="{0A753967-231B-4D20-8F59-4C73C3438EBD}" destId="{5A5C8EB4-82E4-5B4C-9D50-E735F105FB17}" srcOrd="0" destOrd="0" presId="urn:microsoft.com/office/officeart/2005/8/layout/vList2"/>
    <dgm:cxn modelId="{D40DB1DB-0BDE-ED46-ADF8-61C842D73189}" type="presOf" srcId="{994B7855-EE40-462F-9137-2BF94EEB4A62}" destId="{F9FF8A8B-EFC2-E94E-A000-347F12D560B3}" srcOrd="0" destOrd="0" presId="urn:microsoft.com/office/officeart/2005/8/layout/vList2"/>
    <dgm:cxn modelId="{40ECA371-2642-1E42-BE1B-D964F271E53A}" type="presParOf" srcId="{5A5C8EB4-82E4-5B4C-9D50-E735F105FB17}" destId="{34EB06F2-AAF4-6248-B79A-1220E6C5F928}" srcOrd="0" destOrd="0" presId="urn:microsoft.com/office/officeart/2005/8/layout/vList2"/>
    <dgm:cxn modelId="{FBA38C0C-8926-A147-AE39-AB0264787236}" type="presParOf" srcId="{5A5C8EB4-82E4-5B4C-9D50-E735F105FB17}" destId="{27662235-383C-9840-930F-6D459BD1E4D9}" srcOrd="1" destOrd="0" presId="urn:microsoft.com/office/officeart/2005/8/layout/vList2"/>
    <dgm:cxn modelId="{BC12CB0C-3DAE-BF48-8C75-726DEC380849}" type="presParOf" srcId="{5A5C8EB4-82E4-5B4C-9D50-E735F105FB17}" destId="{5290DB9D-A17C-4841-A44C-67F36CE3340C}" srcOrd="2" destOrd="0" presId="urn:microsoft.com/office/officeart/2005/8/layout/vList2"/>
    <dgm:cxn modelId="{43581C60-C4F6-1C4A-A5A0-47D86E4E24AA}" type="presParOf" srcId="{5A5C8EB4-82E4-5B4C-9D50-E735F105FB17}" destId="{5B02C5F8-2E3B-734F-A3CF-9F2B8F51FE1F}" srcOrd="3" destOrd="0" presId="urn:microsoft.com/office/officeart/2005/8/layout/vList2"/>
    <dgm:cxn modelId="{5D3C6DE5-322A-1040-91FD-F3D944A2C68A}" type="presParOf" srcId="{5A5C8EB4-82E4-5B4C-9D50-E735F105FB17}" destId="{8B9AD80C-3F6C-B141-B585-85026A3C4C16}" srcOrd="4" destOrd="0" presId="urn:microsoft.com/office/officeart/2005/8/layout/vList2"/>
    <dgm:cxn modelId="{B61F1B15-04E1-ED44-8EDD-EC92EB5DCDBA}" type="presParOf" srcId="{5A5C8EB4-82E4-5B4C-9D50-E735F105FB17}" destId="{A5730AD1-BDDF-6C45-82F9-D9CF693DC4D7}" srcOrd="5" destOrd="0" presId="urn:microsoft.com/office/officeart/2005/8/layout/vList2"/>
    <dgm:cxn modelId="{60B88BAC-1B35-864C-95E7-317C87C0855F}" type="presParOf" srcId="{5A5C8EB4-82E4-5B4C-9D50-E735F105FB17}" destId="{E71A05B8-8966-184A-A69F-47C4BFDD9B45}" srcOrd="6" destOrd="0" presId="urn:microsoft.com/office/officeart/2005/8/layout/vList2"/>
    <dgm:cxn modelId="{59360660-0000-C041-978C-1F31DED3E065}" type="presParOf" srcId="{5A5C8EB4-82E4-5B4C-9D50-E735F105FB17}" destId="{D1A82B37-CF25-D04C-8AAA-A893D2632385}" srcOrd="7" destOrd="0" presId="urn:microsoft.com/office/officeart/2005/8/layout/vList2"/>
    <dgm:cxn modelId="{2F458A35-7B3E-F841-98DC-59FAC0F8BF6B}" type="presParOf" srcId="{5A5C8EB4-82E4-5B4C-9D50-E735F105FB17}" destId="{F9FF8A8B-EFC2-E94E-A000-347F12D560B3}"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0952C-EB63-4E3A-8CF4-6F945902645A}">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C1FFB-E021-4D8F-93E0-95C24A1C767F}">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4B52B-1D94-4189-AD76-5E7F5C8462C1}">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t>Write</a:t>
          </a:r>
        </a:p>
      </dsp:txBody>
      <dsp:txXfrm>
        <a:off x="569079" y="2644614"/>
        <a:ext cx="2072362" cy="720000"/>
      </dsp:txXfrm>
    </dsp:sp>
    <dsp:sp modelId="{FFA5F712-4CFE-4511-85CB-3189E2CF32B3}">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4AC05-242D-4C04-94D0-5DDED27162DC}">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B14F1F-E665-4443-8287-512F34FA3453}">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t>Plan</a:t>
          </a:r>
        </a:p>
      </dsp:txBody>
      <dsp:txXfrm>
        <a:off x="3004105" y="2644614"/>
        <a:ext cx="2072362" cy="720000"/>
      </dsp:txXfrm>
    </dsp:sp>
    <dsp:sp modelId="{F2A28211-B595-4BE4-86FC-092EF1626E20}">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7EEEF-B98E-4206-9D4D-83F7C3359A19}">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D369F9-B01E-4755-821D-0BEFE0B43D86}">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t>Apply</a:t>
          </a:r>
        </a:p>
      </dsp:txBody>
      <dsp:txXfrm>
        <a:off x="5439131" y="2644614"/>
        <a:ext cx="2072362" cy="720000"/>
      </dsp:txXfrm>
    </dsp:sp>
    <dsp:sp modelId="{AB0A1D39-04BB-480D-8E3B-C48DB7BDB316}">
      <dsp:nvSpPr>
        <dsp:cNvPr id="0" name=""/>
        <dsp:cNvSpPr/>
      </dsp:nvSpPr>
      <dsp:spPr>
        <a:xfrm>
          <a:off x="8278268"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49AC-00F7-4761-A8D9-88A69319385B}">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7B9F-5D2A-4B79-8A98-71B1EE39EE3C}">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t>Destroy</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2EFF1-F9C2-DB49-81D5-3D7AC461B1EB}">
      <dsp:nvSpPr>
        <dsp:cNvPr id="0" name=""/>
        <dsp:cNvSpPr/>
      </dsp:nvSpPr>
      <dsp:spPr>
        <a:xfrm>
          <a:off x="130938" y="1393"/>
          <a:ext cx="4224635" cy="26826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4D418-0ADD-FB40-917B-FE0EDC9BC6B5}">
      <dsp:nvSpPr>
        <dsp:cNvPr id="0" name=""/>
        <dsp:cNvSpPr/>
      </dsp:nvSpPr>
      <dsp:spPr>
        <a:xfrm>
          <a:off x="600342"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Terraform Cloud</a:t>
          </a:r>
        </a:p>
      </dsp:txBody>
      <dsp:txXfrm>
        <a:off x="678914" y="525899"/>
        <a:ext cx="4067491" cy="2525499"/>
      </dsp:txXfrm>
    </dsp:sp>
    <dsp:sp modelId="{C7A8C900-CDCF-AF4F-ACBC-7F2E61846BA4}">
      <dsp:nvSpPr>
        <dsp:cNvPr id="0" name=""/>
        <dsp:cNvSpPr/>
      </dsp:nvSpPr>
      <dsp:spPr>
        <a:xfrm>
          <a:off x="5294381" y="1393"/>
          <a:ext cx="4224635" cy="26826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AC682-0618-044F-8102-64F4CBDB182D}">
      <dsp:nvSpPr>
        <dsp:cNvPr id="0" name=""/>
        <dsp:cNvSpPr/>
      </dsp:nvSpPr>
      <dsp:spPr>
        <a:xfrm>
          <a:off x="5763785"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Terraform Enterprise</a:t>
          </a:r>
        </a:p>
      </dsp:txBody>
      <dsp:txXfrm>
        <a:off x="5842357" y="525899"/>
        <a:ext cx="4067491" cy="2525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B06F2-AAF4-6248-B79A-1220E6C5F928}">
      <dsp:nvSpPr>
        <dsp:cNvPr id="0" name=""/>
        <dsp:cNvSpPr/>
      </dsp:nvSpPr>
      <dsp:spPr>
        <a:xfrm>
          <a:off x="0" y="962291"/>
          <a:ext cx="5913121"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VSCode Extention – Must have!</a:t>
          </a:r>
        </a:p>
      </dsp:txBody>
      <dsp:txXfrm>
        <a:off x="26930" y="989221"/>
        <a:ext cx="5859261" cy="497795"/>
      </dsp:txXfrm>
    </dsp:sp>
    <dsp:sp modelId="{5290DB9D-A17C-4841-A44C-67F36CE3340C}">
      <dsp:nvSpPr>
        <dsp:cNvPr id="0" name=""/>
        <dsp:cNvSpPr/>
      </dsp:nvSpPr>
      <dsp:spPr>
        <a:xfrm>
          <a:off x="0" y="1580186"/>
          <a:ext cx="5913121" cy="55165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Fogg – Standardizes repo layout</a:t>
          </a:r>
        </a:p>
      </dsp:txBody>
      <dsp:txXfrm>
        <a:off x="26930" y="1607116"/>
        <a:ext cx="5859261" cy="497795"/>
      </dsp:txXfrm>
    </dsp:sp>
    <dsp:sp modelId="{8B9AD80C-3F6C-B141-B585-85026A3C4C16}">
      <dsp:nvSpPr>
        <dsp:cNvPr id="0" name=""/>
        <dsp:cNvSpPr/>
      </dsp:nvSpPr>
      <dsp:spPr>
        <a:xfrm>
          <a:off x="0" y="2198081"/>
          <a:ext cx="5913121"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Terratest – automated testing</a:t>
          </a:r>
        </a:p>
      </dsp:txBody>
      <dsp:txXfrm>
        <a:off x="26930" y="2225011"/>
        <a:ext cx="5859261" cy="497795"/>
      </dsp:txXfrm>
    </dsp:sp>
    <dsp:sp modelId="{E71A05B8-8966-184A-A69F-47C4BFDD9B45}">
      <dsp:nvSpPr>
        <dsp:cNvPr id="0" name=""/>
        <dsp:cNvSpPr/>
      </dsp:nvSpPr>
      <dsp:spPr>
        <a:xfrm>
          <a:off x="0" y="2815976"/>
          <a:ext cx="5913121" cy="55165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Atlantis – Terraform Pull Request Automation</a:t>
          </a:r>
        </a:p>
      </dsp:txBody>
      <dsp:txXfrm>
        <a:off x="26930" y="2842906"/>
        <a:ext cx="5859261" cy="497795"/>
      </dsp:txXfrm>
    </dsp:sp>
    <dsp:sp modelId="{F9FF8A8B-EFC2-E94E-A000-347F12D560B3}">
      <dsp:nvSpPr>
        <dsp:cNvPr id="0" name=""/>
        <dsp:cNvSpPr/>
      </dsp:nvSpPr>
      <dsp:spPr>
        <a:xfrm>
          <a:off x="0" y="3433871"/>
          <a:ext cx="5913121"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Terragrunt – Wrapper to enforce best practices</a:t>
          </a:r>
        </a:p>
      </dsp:txBody>
      <dsp:txXfrm>
        <a:off x="26930" y="3460801"/>
        <a:ext cx="5859261" cy="49779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C80B0C-C7EA-784A-88DD-976DEF4E94B9}"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DEB9B9-6095-1144-B1EE-9396A1344566}" type="slidenum">
              <a:rPr lang="en-US" smtClean="0"/>
              <a:t>‹#›</a:t>
            </a:fld>
            <a:endParaRPr lang="en-US"/>
          </a:p>
        </p:txBody>
      </p:sp>
    </p:spTree>
    <p:extLst>
      <p:ext uri="{BB962C8B-B14F-4D97-AF65-F5344CB8AC3E}">
        <p14:creationId xmlns:p14="http://schemas.microsoft.com/office/powerpoint/2010/main" val="2058120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3</a:t>
            </a:fld>
            <a:endParaRPr lang="en-US"/>
          </a:p>
        </p:txBody>
      </p:sp>
    </p:spTree>
    <p:extLst>
      <p:ext uri="{BB962C8B-B14F-4D97-AF65-F5344CB8AC3E}">
        <p14:creationId xmlns:p14="http://schemas.microsoft.com/office/powerpoint/2010/main" val="14131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19</a:t>
            </a:fld>
            <a:endParaRPr lang="en-US"/>
          </a:p>
        </p:txBody>
      </p:sp>
    </p:spTree>
    <p:extLst>
      <p:ext uri="{BB962C8B-B14F-4D97-AF65-F5344CB8AC3E}">
        <p14:creationId xmlns:p14="http://schemas.microsoft.com/office/powerpoint/2010/main" val="261731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20</a:t>
            </a:fld>
            <a:endParaRPr lang="en-US"/>
          </a:p>
        </p:txBody>
      </p:sp>
    </p:spTree>
    <p:extLst>
      <p:ext uri="{BB962C8B-B14F-4D97-AF65-F5344CB8AC3E}">
        <p14:creationId xmlns:p14="http://schemas.microsoft.com/office/powerpoint/2010/main" val="311732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21</a:t>
            </a:fld>
            <a:endParaRPr lang="en-US"/>
          </a:p>
        </p:txBody>
      </p:sp>
    </p:spTree>
    <p:extLst>
      <p:ext uri="{BB962C8B-B14F-4D97-AF65-F5344CB8AC3E}">
        <p14:creationId xmlns:p14="http://schemas.microsoft.com/office/powerpoint/2010/main" val="188836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25</a:t>
            </a:fld>
            <a:endParaRPr lang="en-US"/>
          </a:p>
        </p:txBody>
      </p:sp>
    </p:spTree>
    <p:extLst>
      <p:ext uri="{BB962C8B-B14F-4D97-AF65-F5344CB8AC3E}">
        <p14:creationId xmlns:p14="http://schemas.microsoft.com/office/powerpoint/2010/main" val="142553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Infrastructure as Code evolved to solve the problem of </a:t>
            </a:r>
            <a:r>
              <a:rPr lang="en-US" sz="1200" b="0" i="1" kern="1200" dirty="0">
                <a:solidFill>
                  <a:schemeClr val="tx1"/>
                </a:solidFill>
                <a:effectLst/>
                <a:latin typeface="+mn-lt"/>
                <a:ea typeface="+mn-ea"/>
                <a:cs typeface="+mn-cs"/>
              </a:rPr>
              <a:t>environment drift</a:t>
            </a:r>
            <a:r>
              <a:rPr lang="en-US" sz="1200" b="0" i="0" kern="1200" dirty="0">
                <a:solidFill>
                  <a:schemeClr val="tx1"/>
                </a:solidFill>
                <a:effectLst/>
                <a:latin typeface="+mn-lt"/>
                <a:ea typeface="+mn-ea"/>
                <a:cs typeface="+mn-cs"/>
              </a:rPr>
              <a:t> in the release pipeline. Without </a:t>
            </a:r>
            <a:r>
              <a:rPr lang="en-US" sz="1200" b="0" i="0" kern="1200" dirty="0" err="1">
                <a:solidFill>
                  <a:schemeClr val="tx1"/>
                </a:solidFill>
                <a:effectLst/>
                <a:latin typeface="+mn-lt"/>
                <a:ea typeface="+mn-ea"/>
                <a:cs typeface="+mn-cs"/>
              </a:rPr>
              <a:t>IaC</a:t>
            </a:r>
            <a:r>
              <a:rPr lang="en-US" sz="1200" b="0" i="0" kern="1200" dirty="0">
                <a:solidFill>
                  <a:schemeClr val="tx1"/>
                </a:solidFill>
                <a:effectLst/>
                <a:latin typeface="+mn-lt"/>
                <a:ea typeface="+mn-ea"/>
                <a:cs typeface="+mn-cs"/>
              </a:rPr>
              <a:t>, teams must maintain the settings of individual deployment environments. Over time, each environment becomes a </a:t>
            </a:r>
            <a:r>
              <a:rPr lang="en-US" sz="1200" b="0" i="1" kern="1200" dirty="0">
                <a:solidFill>
                  <a:schemeClr val="tx1"/>
                </a:solidFill>
                <a:effectLst/>
                <a:latin typeface="+mn-lt"/>
                <a:ea typeface="+mn-ea"/>
                <a:cs typeface="+mn-cs"/>
              </a:rPr>
              <a:t>snowflake</a:t>
            </a:r>
            <a:r>
              <a:rPr lang="en-US" sz="1200" b="0" i="0" kern="1200" dirty="0">
                <a:solidFill>
                  <a:schemeClr val="tx1"/>
                </a:solidFill>
                <a:effectLst/>
                <a:latin typeface="+mn-lt"/>
                <a:ea typeface="+mn-ea"/>
                <a:cs typeface="+mn-cs"/>
              </a:rPr>
              <a:t>, that is, a unique configuration that cannot be reproduced automatically. Inconsistency among environments leads to issues during deployments. With snowflakes, administration and maintenance of infrastructure involves manual processes which were hard to track and contributed to errors.</a:t>
            </a:r>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6</a:t>
            </a:fld>
            <a:endParaRPr lang="en-US"/>
          </a:p>
        </p:txBody>
      </p:sp>
    </p:spTree>
    <p:extLst>
      <p:ext uri="{BB962C8B-B14F-4D97-AF65-F5344CB8AC3E}">
        <p14:creationId xmlns:p14="http://schemas.microsoft.com/office/powerpoint/2010/main" val="307618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7</a:t>
            </a:fld>
            <a:endParaRPr lang="en-US"/>
          </a:p>
        </p:txBody>
      </p:sp>
    </p:spTree>
    <p:extLst>
      <p:ext uri="{BB962C8B-B14F-4D97-AF65-F5344CB8AC3E}">
        <p14:creationId xmlns:p14="http://schemas.microsoft.com/office/powerpoint/2010/main" val="354208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8</a:t>
            </a:fld>
            <a:endParaRPr lang="en-US"/>
          </a:p>
        </p:txBody>
      </p:sp>
    </p:spTree>
    <p:extLst>
      <p:ext uri="{BB962C8B-B14F-4D97-AF65-F5344CB8AC3E}">
        <p14:creationId xmlns:p14="http://schemas.microsoft.com/office/powerpoint/2010/main" val="149718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11</a:t>
            </a:fld>
            <a:endParaRPr lang="en-US"/>
          </a:p>
        </p:txBody>
      </p:sp>
    </p:spTree>
    <p:extLst>
      <p:ext uri="{BB962C8B-B14F-4D97-AF65-F5344CB8AC3E}">
        <p14:creationId xmlns:p14="http://schemas.microsoft.com/office/powerpoint/2010/main" val="309952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12</a:t>
            </a:fld>
            <a:endParaRPr lang="en-US"/>
          </a:p>
        </p:txBody>
      </p:sp>
    </p:spTree>
    <p:extLst>
      <p:ext uri="{BB962C8B-B14F-4D97-AF65-F5344CB8AC3E}">
        <p14:creationId xmlns:p14="http://schemas.microsoft.com/office/powerpoint/2010/main" val="3415041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13</a:t>
            </a:fld>
            <a:endParaRPr lang="en-US"/>
          </a:p>
        </p:txBody>
      </p:sp>
    </p:spTree>
    <p:extLst>
      <p:ext uri="{BB962C8B-B14F-4D97-AF65-F5344CB8AC3E}">
        <p14:creationId xmlns:p14="http://schemas.microsoft.com/office/powerpoint/2010/main" val="6722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14</a:t>
            </a:fld>
            <a:endParaRPr lang="en-US"/>
          </a:p>
        </p:txBody>
      </p:sp>
    </p:spTree>
    <p:extLst>
      <p:ext uri="{BB962C8B-B14F-4D97-AF65-F5344CB8AC3E}">
        <p14:creationId xmlns:p14="http://schemas.microsoft.com/office/powerpoint/2010/main" val="147107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DEB9B9-6095-1144-B1EE-9396A1344566}" type="slidenum">
              <a:rPr lang="en-US" smtClean="0"/>
              <a:t>16</a:t>
            </a:fld>
            <a:endParaRPr lang="en-US"/>
          </a:p>
        </p:txBody>
      </p:sp>
    </p:spTree>
    <p:extLst>
      <p:ext uri="{BB962C8B-B14F-4D97-AF65-F5344CB8AC3E}">
        <p14:creationId xmlns:p14="http://schemas.microsoft.com/office/powerpoint/2010/main" val="402058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FE52-AB44-BD43-A8C2-0623930ED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ACC93C-B4C9-1042-A3D7-ED37005359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BFB3D-6070-6145-A38D-D95AF3013E7D}"/>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ABD9645C-7695-D34C-85AB-E12F4DD5F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A3E1C-40E7-C543-A37D-FD0BCD92FD15}"/>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1142434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1BBF-A93E-6B4C-B82C-E0E751809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1B18BB-570C-D84F-A931-8503B96A5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D2EF2-4B8B-ED4F-A422-25174EDE488B}"/>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1C08A8DD-12C6-A841-A7DB-E6FCFA763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BAC7A-1345-0E45-AF24-D4E8B14FB6ED}"/>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402091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6B083-68D7-A441-9481-7F89A632C4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47CB39-3D01-554E-A7E1-2772272C2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3E8F7-4941-2644-A83D-9AA301864A61}"/>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7B9A8158-D492-ED44-8EAF-8793987F4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10E7B-F964-AB4A-A7FF-ABDEC40E09EE}"/>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2151300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24E4-1F15-2548-AADD-33848958E3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120E8-EAAD-4641-9EEA-9BE2D05505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AFD3-24BF-054F-9D84-B486C3310E74}"/>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FFF24EA1-E55F-8243-83E0-C7FF0D6F7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5A9CC-7A77-174B-B54E-7C7D00090AE0}"/>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324251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B5D9-DB58-FD40-8D90-1B1113AF23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E6D9C9-C0C5-814C-8B91-800FC969CB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51E44-5282-4741-AE77-FF8B06455556}"/>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263A80AE-5DE3-ED4A-9EB7-B6A68B753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AEE0B-D71B-9A4C-BFB8-508FA7C97E74}"/>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126865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D87CD-7CD7-8D4F-8EBE-F07A9715A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10475-93A2-AD4F-8CBC-950B0EAFD9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21A9D-A623-DE40-9787-F88A4DA3D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B064C1-A419-1249-A66D-8E1B7CB6D194}"/>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6" name="Footer Placeholder 5">
            <a:extLst>
              <a:ext uri="{FF2B5EF4-FFF2-40B4-BE49-F238E27FC236}">
                <a16:creationId xmlns:a16="http://schemas.microsoft.com/office/drawing/2014/main" id="{79D67D35-CAAE-DF4D-8432-C37C4E1007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94EFF-7FFD-CD4D-9A74-89DEB2286B99}"/>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227573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1408-2C82-E941-ADCC-D5A171AC0C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6DC1BB-1550-904E-8723-4C71994C83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4CB76-D893-2241-9B94-DEFDFCA823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13EEC2-9A94-5C4C-A11B-7E3E85498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1EBD87-9C4E-7C4C-A15F-E5382BBF6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AD6AAD-2D3D-404C-AB3E-271AB84FB3C9}"/>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8" name="Footer Placeholder 7">
            <a:extLst>
              <a:ext uri="{FF2B5EF4-FFF2-40B4-BE49-F238E27FC236}">
                <a16:creationId xmlns:a16="http://schemas.microsoft.com/office/drawing/2014/main" id="{958BA47C-0D5E-4747-B46A-44465A4E95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DB1F97-D8A5-9C4B-8D2E-E85C071105FB}"/>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324265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44AA-237C-244A-91A8-62840E48E1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A0BE8-9004-114F-9B81-AF99C0D148EF}"/>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4" name="Footer Placeholder 3">
            <a:extLst>
              <a:ext uri="{FF2B5EF4-FFF2-40B4-BE49-F238E27FC236}">
                <a16:creationId xmlns:a16="http://schemas.microsoft.com/office/drawing/2014/main" id="{744F4722-7545-8A4E-9C50-2CA09B3AB2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87BA7D-3C9E-BD4E-9904-6FFD52F5A852}"/>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71782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1B08EF-D07C-D24B-9473-EA4AD0D7DFDC}"/>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3" name="Footer Placeholder 2">
            <a:extLst>
              <a:ext uri="{FF2B5EF4-FFF2-40B4-BE49-F238E27FC236}">
                <a16:creationId xmlns:a16="http://schemas.microsoft.com/office/drawing/2014/main" id="{0455D31C-958E-714B-9192-D4DE910E19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A9C65-0DFD-D242-9D64-88F0173CA60E}"/>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394446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83FA-642A-AC4E-8E9C-89EC98A86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6D211A-AD43-D642-88FA-2DE969DCC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24D53C-4DC1-B842-8724-76F0CFD4C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3EC2B1-3EC6-FF44-A347-8B57CD37CDC1}"/>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6" name="Footer Placeholder 5">
            <a:extLst>
              <a:ext uri="{FF2B5EF4-FFF2-40B4-BE49-F238E27FC236}">
                <a16:creationId xmlns:a16="http://schemas.microsoft.com/office/drawing/2014/main" id="{A65029BC-4D1D-304F-B044-9854F0FD9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87082-86C1-B845-B3A4-84BF06927720}"/>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185990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A175-4636-AA4C-9D85-B17985669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198B64-EB49-0A4A-BFE7-FA73FEB440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69C078-D387-1C42-A696-A7793B17F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48717-E7EA-AF49-846B-54B246482F5E}"/>
              </a:ext>
            </a:extLst>
          </p:cNvPr>
          <p:cNvSpPr>
            <a:spLocks noGrp="1"/>
          </p:cNvSpPr>
          <p:nvPr>
            <p:ph type="dt" sz="half" idx="10"/>
          </p:nvPr>
        </p:nvSpPr>
        <p:spPr/>
        <p:txBody>
          <a:bodyPr/>
          <a:lstStyle/>
          <a:p>
            <a:fld id="{C7BEF8C2-191F-2E43-A215-11CAC32B6F7C}" type="datetimeFigureOut">
              <a:rPr lang="en-US" smtClean="0"/>
              <a:t>10/23/19</a:t>
            </a:fld>
            <a:endParaRPr lang="en-US"/>
          </a:p>
        </p:txBody>
      </p:sp>
      <p:sp>
        <p:nvSpPr>
          <p:cNvPr id="6" name="Footer Placeholder 5">
            <a:extLst>
              <a:ext uri="{FF2B5EF4-FFF2-40B4-BE49-F238E27FC236}">
                <a16:creationId xmlns:a16="http://schemas.microsoft.com/office/drawing/2014/main" id="{74C75572-9E9A-4D47-8BF1-B07029257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1C851-0536-2947-B03D-AB261B691D71}"/>
              </a:ext>
            </a:extLst>
          </p:cNvPr>
          <p:cNvSpPr>
            <a:spLocks noGrp="1"/>
          </p:cNvSpPr>
          <p:nvPr>
            <p:ph type="sldNum" sz="quarter" idx="12"/>
          </p:nvPr>
        </p:nvSpPr>
        <p:spPr/>
        <p:txBody>
          <a:bodyPr/>
          <a:lstStyle/>
          <a:p>
            <a:fld id="{9C54CCE9-B4DE-E44A-8E88-249DB2F50E2E}" type="slidenum">
              <a:rPr lang="en-US" smtClean="0"/>
              <a:t>‹#›</a:t>
            </a:fld>
            <a:endParaRPr lang="en-US"/>
          </a:p>
        </p:txBody>
      </p:sp>
    </p:spTree>
    <p:extLst>
      <p:ext uri="{BB962C8B-B14F-4D97-AF65-F5344CB8AC3E}">
        <p14:creationId xmlns:p14="http://schemas.microsoft.com/office/powerpoint/2010/main" val="372574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B10FF9-3D9F-7B4C-93C0-56B9FCC65D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0ABE2D-8FCB-1145-B744-B6D9CD751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FE2CE-F644-E94D-BCA2-71205A5F4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BEF8C2-191F-2E43-A215-11CAC32B6F7C}" type="datetimeFigureOut">
              <a:rPr lang="en-US" smtClean="0"/>
              <a:t>10/23/19</a:t>
            </a:fld>
            <a:endParaRPr lang="en-US"/>
          </a:p>
        </p:txBody>
      </p:sp>
      <p:sp>
        <p:nvSpPr>
          <p:cNvPr id="5" name="Footer Placeholder 4">
            <a:extLst>
              <a:ext uri="{FF2B5EF4-FFF2-40B4-BE49-F238E27FC236}">
                <a16:creationId xmlns:a16="http://schemas.microsoft.com/office/drawing/2014/main" id="{424CF15D-A2F5-3241-AE12-03852D053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45A2A6-0FCA-5747-B293-7B60E5C21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4CCE9-B4DE-E44A-8E88-249DB2F50E2E}" type="slidenum">
              <a:rPr lang="en-US" smtClean="0"/>
              <a:t>‹#›</a:t>
            </a:fld>
            <a:endParaRPr lang="en-US"/>
          </a:p>
        </p:txBody>
      </p:sp>
    </p:spTree>
    <p:extLst>
      <p:ext uri="{BB962C8B-B14F-4D97-AF65-F5344CB8AC3E}">
        <p14:creationId xmlns:p14="http://schemas.microsoft.com/office/powerpoint/2010/main" val="3275645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erraform.io/docs/cloud/guides/recommended-practices/part1.html#the-recommended-terraform-workspace-structu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www.linkedin.com/in/jones-morgan-"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dinermie.com/hashicorp-certified-terraform-associate-study-guide/" TargetMode="External"/><Relationship Id="rId2" Type="http://schemas.openxmlformats.org/officeDocument/2006/relationships/hyperlink" Target="https://www.hashicorp.com/certifica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erraform-providers/terraform-provider-azurerm" TargetMode="External"/><Relationship Id="rId2" Type="http://schemas.openxmlformats.org/officeDocument/2006/relationships/hyperlink" Target="https://www.terraform.io/docs/" TargetMode="External"/><Relationship Id="rId1" Type="http://schemas.openxmlformats.org/officeDocument/2006/relationships/slideLayout" Target="../slideLayouts/slideLayout2.xml"/><Relationship Id="rId6" Type="http://schemas.openxmlformats.org/officeDocument/2006/relationships/hyperlink" Target="https://github.com/shuaibiyy/awesome-terraform" TargetMode="External"/><Relationship Id="rId5" Type="http://schemas.openxmlformats.org/officeDocument/2006/relationships/hyperlink" Target="https://reddit.com/r/devops" TargetMode="External"/><Relationship Id="rId4" Type="http://schemas.openxmlformats.org/officeDocument/2006/relationships/hyperlink" Target="https://reddit.com/r/terrafor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34194B-EB56-4062-98C6-CB72F287E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02212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3746DB1-35A8-422F-9955-4F8E75DBB0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172F660-E9B9-F245-8A69-83B02469F77D}"/>
              </a:ext>
            </a:extLst>
          </p:cNvPr>
          <p:cNvSpPr>
            <a:spLocks noGrp="1"/>
          </p:cNvSpPr>
          <p:nvPr>
            <p:ph type="ctrTitle"/>
          </p:nvPr>
        </p:nvSpPr>
        <p:spPr>
          <a:xfrm>
            <a:off x="5445299" y="4592325"/>
            <a:ext cx="5946579" cy="1514185"/>
          </a:xfrm>
        </p:spPr>
        <p:txBody>
          <a:bodyPr anchor="t">
            <a:normAutofit fontScale="90000"/>
          </a:bodyPr>
          <a:lstStyle/>
          <a:p>
            <a:pPr algn="r"/>
            <a:r>
              <a:rPr lang="en-US" sz="2800" b="1">
                <a:solidFill>
                  <a:srgbClr val="000000"/>
                </a:solidFill>
              </a:rPr>
              <a:t>Terraforming Azure: </a:t>
            </a:r>
            <a:br>
              <a:rPr lang="en-US" sz="2800" b="1">
                <a:solidFill>
                  <a:srgbClr val="000000"/>
                </a:solidFill>
              </a:rPr>
            </a:br>
            <a:r>
              <a:rPr lang="en-US" sz="2800" b="1">
                <a:solidFill>
                  <a:srgbClr val="000000"/>
                </a:solidFill>
              </a:rPr>
              <a:t>From getting started to DevOps pipelines</a:t>
            </a:r>
            <a:br>
              <a:rPr lang="en-US" sz="2800" b="1">
                <a:solidFill>
                  <a:srgbClr val="000000"/>
                </a:solidFill>
              </a:rPr>
            </a:br>
            <a:endParaRPr lang="en-US" sz="2800">
              <a:solidFill>
                <a:srgbClr val="000000"/>
              </a:solidFill>
            </a:endParaRPr>
          </a:p>
        </p:txBody>
      </p:sp>
      <p:sp>
        <p:nvSpPr>
          <p:cNvPr id="19" name="Freeform 57">
            <a:extLst>
              <a:ext uri="{FF2B5EF4-FFF2-40B4-BE49-F238E27FC236}">
                <a16:creationId xmlns:a16="http://schemas.microsoft.com/office/drawing/2014/main" id="{B817D9AD-5E85-4E85-AC3E-43E24FA91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0219"/>
            <a:ext cx="4383459" cy="5287256"/>
          </a:xfrm>
          <a:custGeom>
            <a:avLst/>
            <a:gdLst>
              <a:gd name="connsiteX0" fmla="*/ 1504462 w 4383459"/>
              <a:gd name="connsiteY0" fmla="*/ 0 h 5287256"/>
              <a:gd name="connsiteX1" fmla="*/ 4383459 w 4383459"/>
              <a:gd name="connsiteY1" fmla="*/ 2878997 h 5287256"/>
              <a:gd name="connsiteX2" fmla="*/ 3114137 w 4383459"/>
              <a:gd name="connsiteY2" fmla="*/ 5266307 h 5287256"/>
              <a:gd name="connsiteX3" fmla="*/ 3079653 w 4383459"/>
              <a:gd name="connsiteY3" fmla="*/ 5287256 h 5287256"/>
              <a:gd name="connsiteX4" fmla="*/ 0 w 4383459"/>
              <a:gd name="connsiteY4" fmla="*/ 5287256 h 5287256"/>
              <a:gd name="connsiteX5" fmla="*/ 0 w 4383459"/>
              <a:gd name="connsiteY5" fmla="*/ 427769 h 5287256"/>
              <a:gd name="connsiteX6" fmla="*/ 132161 w 4383459"/>
              <a:gd name="connsiteY6" fmla="*/ 347480 h 5287256"/>
              <a:gd name="connsiteX7" fmla="*/ 1504462 w 4383459"/>
              <a:gd name="connsiteY7" fmla="*/ 0 h 528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459" h="5287256">
                <a:moveTo>
                  <a:pt x="1504462" y="0"/>
                </a:moveTo>
                <a:cubicBezTo>
                  <a:pt x="3094488" y="0"/>
                  <a:pt x="4383459" y="1288971"/>
                  <a:pt x="4383459" y="2878997"/>
                </a:cubicBezTo>
                <a:cubicBezTo>
                  <a:pt x="4383459" y="3872763"/>
                  <a:pt x="3879955" y="4748930"/>
                  <a:pt x="3114137" y="5266307"/>
                </a:cubicBezTo>
                <a:lnTo>
                  <a:pt x="3079653" y="5287256"/>
                </a:lnTo>
                <a:lnTo>
                  <a:pt x="0" y="5287256"/>
                </a:lnTo>
                <a:lnTo>
                  <a:pt x="0" y="427769"/>
                </a:lnTo>
                <a:lnTo>
                  <a:pt x="132161" y="347480"/>
                </a:lnTo>
                <a:cubicBezTo>
                  <a:pt x="540096" y="125876"/>
                  <a:pt x="1007579" y="0"/>
                  <a:pt x="1504462"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table&#10;&#10;Description automatically generated">
            <a:extLst>
              <a:ext uri="{FF2B5EF4-FFF2-40B4-BE49-F238E27FC236}">
                <a16:creationId xmlns:a16="http://schemas.microsoft.com/office/drawing/2014/main" id="{7B8D86AD-14D3-4047-B7B4-55B23F0BA1AD}"/>
              </a:ext>
            </a:extLst>
          </p:cNvPr>
          <p:cNvPicPr>
            <a:picLocks noChangeAspect="1"/>
          </p:cNvPicPr>
          <p:nvPr/>
        </p:nvPicPr>
        <p:blipFill>
          <a:blip r:embed="rId3"/>
          <a:stretch>
            <a:fillRect/>
          </a:stretch>
        </p:blipFill>
        <p:spPr>
          <a:xfrm>
            <a:off x="323181" y="2839031"/>
            <a:ext cx="3163437" cy="3163437"/>
          </a:xfrm>
          <a:prstGeom prst="rect">
            <a:avLst/>
          </a:prstGeom>
        </p:spPr>
      </p:pic>
      <p:sp>
        <p:nvSpPr>
          <p:cNvPr id="21" name="Freeform: Shape 20">
            <a:extLst>
              <a:ext uri="{FF2B5EF4-FFF2-40B4-BE49-F238E27FC236}">
                <a16:creationId xmlns:a16="http://schemas.microsoft.com/office/drawing/2014/main" id="{F0810290-E788-4DE3-B716-DBE58CC6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2946" y="0"/>
            <a:ext cx="4185112" cy="3170097"/>
          </a:xfrm>
          <a:custGeom>
            <a:avLst/>
            <a:gdLst>
              <a:gd name="connsiteX0" fmla="*/ 301225 w 4185112"/>
              <a:gd name="connsiteY0" fmla="*/ 0 h 3170097"/>
              <a:gd name="connsiteX1" fmla="*/ 3883887 w 4185112"/>
              <a:gd name="connsiteY1" fmla="*/ 0 h 3170097"/>
              <a:gd name="connsiteX2" fmla="*/ 3932552 w 4185112"/>
              <a:gd name="connsiteY2" fmla="*/ 80105 h 3170097"/>
              <a:gd name="connsiteX3" fmla="*/ 4185112 w 4185112"/>
              <a:gd name="connsiteY3" fmla="*/ 1077541 h 3170097"/>
              <a:gd name="connsiteX4" fmla="*/ 2092556 w 4185112"/>
              <a:gd name="connsiteY4" fmla="*/ 3170097 h 3170097"/>
              <a:gd name="connsiteX5" fmla="*/ 0 w 4185112"/>
              <a:gd name="connsiteY5" fmla="*/ 1077541 h 3170097"/>
              <a:gd name="connsiteX6" fmla="*/ 252561 w 4185112"/>
              <a:gd name="connsiteY6" fmla="*/ 80105 h 31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112" h="3170097">
                <a:moveTo>
                  <a:pt x="301225" y="0"/>
                </a:moveTo>
                <a:lnTo>
                  <a:pt x="3883887" y="0"/>
                </a:lnTo>
                <a:lnTo>
                  <a:pt x="3932552" y="80105"/>
                </a:lnTo>
                <a:cubicBezTo>
                  <a:pt x="4093621" y="376606"/>
                  <a:pt x="4185112" y="716389"/>
                  <a:pt x="4185112" y="1077541"/>
                </a:cubicBezTo>
                <a:cubicBezTo>
                  <a:pt x="4185112" y="2233228"/>
                  <a:pt x="3248243" y="3170097"/>
                  <a:pt x="2092556" y="3170097"/>
                </a:cubicBezTo>
                <a:cubicBezTo>
                  <a:pt x="936869" y="3170097"/>
                  <a:pt x="0" y="2233228"/>
                  <a:pt x="0" y="1077541"/>
                </a:cubicBezTo>
                <a:cubicBezTo>
                  <a:pt x="0" y="716389"/>
                  <a:pt x="91491" y="376606"/>
                  <a:pt x="252561" y="80105"/>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clock, drawing&#10;&#10;Description automatically generated">
            <a:extLst>
              <a:ext uri="{FF2B5EF4-FFF2-40B4-BE49-F238E27FC236}">
                <a16:creationId xmlns:a16="http://schemas.microsoft.com/office/drawing/2014/main" id="{11FDC98C-8B19-484C-AF00-9E6CD09D1BFA}"/>
              </a:ext>
            </a:extLst>
          </p:cNvPr>
          <p:cNvPicPr>
            <a:picLocks noChangeAspect="1"/>
          </p:cNvPicPr>
          <p:nvPr/>
        </p:nvPicPr>
        <p:blipFill>
          <a:blip r:embed="rId4"/>
          <a:stretch>
            <a:fillRect/>
          </a:stretch>
        </p:blipFill>
        <p:spPr>
          <a:xfrm>
            <a:off x="5418595" y="865418"/>
            <a:ext cx="2754249" cy="793223"/>
          </a:xfrm>
          <a:prstGeom prst="rect">
            <a:avLst/>
          </a:prstGeom>
        </p:spPr>
      </p:pic>
    </p:spTree>
    <p:extLst>
      <p:ext uri="{BB962C8B-B14F-4D97-AF65-F5344CB8AC3E}">
        <p14:creationId xmlns:p14="http://schemas.microsoft.com/office/powerpoint/2010/main" val="3472519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B4483-567F-B34C-A712-24978EBE6F0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fontAlgn="base"/>
            <a:r>
              <a:rPr lang="en-US" sz="2200" b="1" kern="1200" cap="all">
                <a:solidFill>
                  <a:schemeClr val="bg1"/>
                </a:solidFill>
                <a:latin typeface="+mj-lt"/>
                <a:ea typeface="+mj-ea"/>
                <a:cs typeface="+mj-cs"/>
              </a:rPr>
              <a:t>PROVISIONING PLUS SERVER TEMPLATING</a:t>
            </a:r>
            <a:br>
              <a:rPr lang="en-US" sz="2200" b="1" kern="1200" cap="all">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4" name="Content Placeholder 3" descr="A screenshot of a cell phone&#10;&#10;Description automatically generated">
            <a:extLst>
              <a:ext uri="{FF2B5EF4-FFF2-40B4-BE49-F238E27FC236}">
                <a16:creationId xmlns:a16="http://schemas.microsoft.com/office/drawing/2014/main" id="{EAF9D438-9FFA-8241-AC3F-42C6264544C0}"/>
              </a:ext>
            </a:extLst>
          </p:cNvPr>
          <p:cNvPicPr>
            <a:picLocks noGrp="1" noChangeAspect="1"/>
          </p:cNvPicPr>
          <p:nvPr>
            <p:ph idx="1"/>
          </p:nvPr>
        </p:nvPicPr>
        <p:blipFill>
          <a:blip r:embed="rId2"/>
          <a:stretch>
            <a:fillRect/>
          </a:stretch>
        </p:blipFill>
        <p:spPr>
          <a:xfrm>
            <a:off x="643467" y="2222935"/>
            <a:ext cx="10905066" cy="3298782"/>
          </a:xfrm>
          <a:prstGeom prst="rect">
            <a:avLst/>
          </a:prstGeom>
        </p:spPr>
      </p:pic>
      <p:sp>
        <p:nvSpPr>
          <p:cNvPr id="6" name="TextBox 5">
            <a:extLst>
              <a:ext uri="{FF2B5EF4-FFF2-40B4-BE49-F238E27FC236}">
                <a16:creationId xmlns:a16="http://schemas.microsoft.com/office/drawing/2014/main" id="{592A9113-AFCC-724F-BA2E-C910A1D4922F}"/>
              </a:ext>
            </a:extLst>
          </p:cNvPr>
          <p:cNvSpPr txBox="1"/>
          <p:nvPr/>
        </p:nvSpPr>
        <p:spPr>
          <a:xfrm>
            <a:off x="3861478" y="6488668"/>
            <a:ext cx="4469044" cy="369332"/>
          </a:xfrm>
          <a:prstGeom prst="rect">
            <a:avLst/>
          </a:prstGeom>
          <a:noFill/>
        </p:spPr>
        <p:txBody>
          <a:bodyPr wrap="none" rtlCol="0">
            <a:spAutoFit/>
          </a:bodyPr>
          <a:lstStyle/>
          <a:p>
            <a:r>
              <a:rPr lang="en-US" dirty="0"/>
              <a:t>Source: Terraform: Up &amp; Running, 2nd Edition</a:t>
            </a:r>
          </a:p>
        </p:txBody>
      </p:sp>
    </p:spTree>
    <p:extLst>
      <p:ext uri="{BB962C8B-B14F-4D97-AF65-F5344CB8AC3E}">
        <p14:creationId xmlns:p14="http://schemas.microsoft.com/office/powerpoint/2010/main" val="43658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530D9-46E4-454F-8D9D-45DA9E9E898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fontAlgn="base"/>
            <a:r>
              <a:rPr lang="en-US" sz="3200" b="1" kern="1200" cap="all">
                <a:solidFill>
                  <a:schemeClr val="bg1"/>
                </a:solidFill>
                <a:latin typeface="+mj-lt"/>
                <a:ea typeface="+mj-ea"/>
                <a:cs typeface="+mj-cs"/>
              </a:rPr>
              <a:t>PROVISIONING PLUS SERVER TEMPLATING PLUS ORCHESTRATION</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8589D1C8-2CDB-0742-AAB8-3EF008CCD7B9}"/>
              </a:ext>
            </a:extLst>
          </p:cNvPr>
          <p:cNvPicPr>
            <a:picLocks noGrp="1" noChangeAspect="1"/>
          </p:cNvPicPr>
          <p:nvPr>
            <p:ph idx="1"/>
          </p:nvPr>
        </p:nvPicPr>
        <p:blipFill>
          <a:blip r:embed="rId3"/>
          <a:stretch>
            <a:fillRect/>
          </a:stretch>
        </p:blipFill>
        <p:spPr>
          <a:xfrm>
            <a:off x="1446054" y="1675227"/>
            <a:ext cx="9299892" cy="4394199"/>
          </a:xfrm>
          <a:prstGeom prst="rect">
            <a:avLst/>
          </a:prstGeom>
        </p:spPr>
      </p:pic>
      <p:sp>
        <p:nvSpPr>
          <p:cNvPr id="6" name="TextBox 5">
            <a:extLst>
              <a:ext uri="{FF2B5EF4-FFF2-40B4-BE49-F238E27FC236}">
                <a16:creationId xmlns:a16="http://schemas.microsoft.com/office/drawing/2014/main" id="{59F1AF9C-E613-454C-8533-60C6522460C3}"/>
              </a:ext>
            </a:extLst>
          </p:cNvPr>
          <p:cNvSpPr txBox="1"/>
          <p:nvPr/>
        </p:nvSpPr>
        <p:spPr>
          <a:xfrm>
            <a:off x="3861478" y="6488668"/>
            <a:ext cx="4469044" cy="369332"/>
          </a:xfrm>
          <a:prstGeom prst="rect">
            <a:avLst/>
          </a:prstGeom>
          <a:noFill/>
        </p:spPr>
        <p:txBody>
          <a:bodyPr wrap="none" rtlCol="0">
            <a:spAutoFit/>
          </a:bodyPr>
          <a:lstStyle/>
          <a:p>
            <a:r>
              <a:rPr lang="en-US" dirty="0"/>
              <a:t>Source: Terraform: Up &amp; Running, 2nd Edition</a:t>
            </a:r>
          </a:p>
        </p:txBody>
      </p:sp>
    </p:spTree>
    <p:extLst>
      <p:ext uri="{BB962C8B-B14F-4D97-AF65-F5344CB8AC3E}">
        <p14:creationId xmlns:p14="http://schemas.microsoft.com/office/powerpoint/2010/main" val="201213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61CE-3141-9A47-9BAA-65FC0D17E157}"/>
              </a:ext>
            </a:extLst>
          </p:cNvPr>
          <p:cNvSpPr>
            <a:spLocks noGrp="1"/>
          </p:cNvSpPr>
          <p:nvPr>
            <p:ph type="title"/>
          </p:nvPr>
        </p:nvSpPr>
        <p:spPr>
          <a:xfrm>
            <a:off x="838200" y="365125"/>
            <a:ext cx="10515600" cy="1325563"/>
          </a:xfrm>
        </p:spPr>
        <p:txBody>
          <a:bodyPr>
            <a:normAutofit/>
          </a:bodyPr>
          <a:lstStyle/>
          <a:p>
            <a:r>
              <a:rPr lang="en-US"/>
              <a:t>Terraform Workflow</a:t>
            </a:r>
            <a:endParaRPr lang="en-US" dirty="0"/>
          </a:p>
        </p:txBody>
      </p:sp>
      <p:graphicFrame>
        <p:nvGraphicFramePr>
          <p:cNvPr id="5" name="Content Placeholder 2">
            <a:extLst>
              <a:ext uri="{FF2B5EF4-FFF2-40B4-BE49-F238E27FC236}">
                <a16:creationId xmlns:a16="http://schemas.microsoft.com/office/drawing/2014/main" id="{F7016A65-EB03-4B4D-BD12-F31ABC07559C}"/>
              </a:ext>
            </a:extLst>
          </p:cNvPr>
          <p:cNvGraphicFramePr>
            <a:graphicFrameLocks noGrp="1"/>
          </p:cNvGraphicFramePr>
          <p:nvPr>
            <p:ph idx="1"/>
            <p:extLst>
              <p:ext uri="{D42A27DB-BD31-4B8C-83A1-F6EECF244321}">
                <p14:modId xmlns:p14="http://schemas.microsoft.com/office/powerpoint/2010/main" val="41838809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1440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9A61AD-3DF7-3C4A-AD67-F9F736844C6A}"/>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Configuration Files</a:t>
            </a:r>
          </a:p>
        </p:txBody>
      </p:sp>
      <p:sp>
        <p:nvSpPr>
          <p:cNvPr id="1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D6195F47-03FA-F042-B3F1-439B748BD394}"/>
              </a:ext>
            </a:extLst>
          </p:cNvPr>
          <p:cNvPicPr>
            <a:picLocks noChangeAspect="1"/>
          </p:cNvPicPr>
          <p:nvPr/>
        </p:nvPicPr>
        <p:blipFill>
          <a:blip r:embed="rId4"/>
          <a:stretch>
            <a:fillRect/>
          </a:stretch>
        </p:blipFill>
        <p:spPr>
          <a:xfrm>
            <a:off x="1241839" y="955380"/>
            <a:ext cx="2263361" cy="4947239"/>
          </a:xfrm>
          <a:prstGeom prst="rect">
            <a:avLst/>
          </a:prstGeom>
        </p:spPr>
      </p:pic>
      <p:sp>
        <p:nvSpPr>
          <p:cNvPr id="6" name="Rectangle 5">
            <a:extLst>
              <a:ext uri="{FF2B5EF4-FFF2-40B4-BE49-F238E27FC236}">
                <a16:creationId xmlns:a16="http://schemas.microsoft.com/office/drawing/2014/main" id="{B3AD8F30-E805-4C49-99B6-606B0922FFCB}"/>
              </a:ext>
            </a:extLst>
          </p:cNvPr>
          <p:cNvSpPr/>
          <p:nvPr/>
        </p:nvSpPr>
        <p:spPr>
          <a:xfrm>
            <a:off x="6090574" y="2421682"/>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err="1">
                <a:solidFill>
                  <a:srgbClr val="000000"/>
                </a:solidFill>
              </a:rPr>
              <a:t>main.tf</a:t>
            </a:r>
            <a:r>
              <a:rPr lang="en-US" sz="2000" dirty="0">
                <a:solidFill>
                  <a:srgbClr val="000000"/>
                </a:solidFill>
              </a:rPr>
              <a:t> - call modules, locals and data-sources to create all resources</a:t>
            </a:r>
          </a:p>
          <a:p>
            <a:pPr indent="-228600">
              <a:lnSpc>
                <a:spcPct val="90000"/>
              </a:lnSpc>
              <a:spcAft>
                <a:spcPts val="600"/>
              </a:spcAft>
              <a:buFont typeface="Arial" panose="020B0604020202020204" pitchFamily="34" charset="0"/>
              <a:buChar char="•"/>
            </a:pPr>
            <a:r>
              <a:rPr lang="en-US" sz="2000" dirty="0" err="1">
                <a:solidFill>
                  <a:srgbClr val="000000"/>
                </a:solidFill>
              </a:rPr>
              <a:t>variables.tf</a:t>
            </a:r>
            <a:r>
              <a:rPr lang="en-US" sz="2000" dirty="0">
                <a:solidFill>
                  <a:srgbClr val="000000"/>
                </a:solidFill>
              </a:rPr>
              <a:t> - contains declarations of variables used in </a:t>
            </a:r>
            <a:r>
              <a:rPr lang="en-US" sz="2000" dirty="0" err="1">
                <a:solidFill>
                  <a:srgbClr val="000000"/>
                </a:solidFill>
              </a:rPr>
              <a:t>main.tf</a:t>
            </a:r>
            <a:endParaRPr lang="en-US" sz="2000" dirty="0">
              <a:solidFill>
                <a:srgbClr val="000000"/>
              </a:solidFill>
            </a:endParaRPr>
          </a:p>
          <a:p>
            <a:pPr indent="-228600">
              <a:lnSpc>
                <a:spcPct val="90000"/>
              </a:lnSpc>
              <a:spcAft>
                <a:spcPts val="600"/>
              </a:spcAft>
              <a:buFont typeface="Arial" panose="020B0604020202020204" pitchFamily="34" charset="0"/>
              <a:buChar char="•"/>
            </a:pPr>
            <a:r>
              <a:rPr lang="en-US" sz="2000" dirty="0" err="1">
                <a:solidFill>
                  <a:srgbClr val="000000"/>
                </a:solidFill>
              </a:rPr>
              <a:t>outputs.tf</a:t>
            </a:r>
            <a:r>
              <a:rPr lang="en-US" sz="2000" dirty="0">
                <a:solidFill>
                  <a:srgbClr val="000000"/>
                </a:solidFill>
              </a:rPr>
              <a:t> - contains outputs from the resources created in </a:t>
            </a:r>
            <a:r>
              <a:rPr lang="en-US" sz="2000" dirty="0" err="1">
                <a:solidFill>
                  <a:srgbClr val="000000"/>
                </a:solidFill>
              </a:rPr>
              <a:t>main.tf</a:t>
            </a:r>
            <a:endParaRPr lang="en-US" sz="2000" dirty="0">
              <a:solidFill>
                <a:srgbClr val="000000"/>
              </a:solidFill>
            </a:endParaRPr>
          </a:p>
          <a:p>
            <a:pPr indent="-228600">
              <a:lnSpc>
                <a:spcPct val="90000"/>
              </a:lnSpc>
              <a:spcAft>
                <a:spcPts val="600"/>
              </a:spcAft>
              <a:buFont typeface="Arial" panose="020B0604020202020204" pitchFamily="34" charset="0"/>
              <a:buChar char="•"/>
            </a:pPr>
            <a:r>
              <a:rPr lang="en-US" sz="2000" dirty="0">
                <a:solidFill>
                  <a:srgbClr val="000000"/>
                </a:solidFill>
              </a:rPr>
              <a:t>*.</a:t>
            </a:r>
            <a:r>
              <a:rPr lang="en-US" sz="2000" dirty="0" err="1">
                <a:solidFill>
                  <a:srgbClr val="000000"/>
                </a:solidFill>
              </a:rPr>
              <a:t>tfvars</a:t>
            </a:r>
            <a:r>
              <a:rPr lang="en-US" sz="2000" dirty="0">
                <a:solidFill>
                  <a:srgbClr val="000000"/>
                </a:solidFill>
              </a:rPr>
              <a:t> – contains variables values</a:t>
            </a:r>
          </a:p>
        </p:txBody>
      </p:sp>
    </p:spTree>
    <p:extLst>
      <p:ext uri="{BB962C8B-B14F-4D97-AF65-F5344CB8AC3E}">
        <p14:creationId xmlns:p14="http://schemas.microsoft.com/office/powerpoint/2010/main" val="370553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36420-5B40-D940-84DE-AF7725C3D0B4}"/>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State Files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9DE20199-951E-8444-8737-124D6987E6A2}"/>
              </a:ext>
            </a:extLst>
          </p:cNvPr>
          <p:cNvSpPr>
            <a:spLocks noGrp="1"/>
          </p:cNvSpPr>
          <p:nvPr>
            <p:ph idx="1"/>
          </p:nvPr>
        </p:nvSpPr>
        <p:spPr>
          <a:xfrm>
            <a:off x="4976031" y="963877"/>
            <a:ext cx="6377769" cy="4930246"/>
          </a:xfrm>
        </p:spPr>
        <p:txBody>
          <a:bodyPr anchor="ctr">
            <a:normAutofit/>
          </a:bodyPr>
          <a:lstStyle/>
          <a:p>
            <a:r>
              <a:rPr lang="en-US" sz="2400"/>
              <a:t>State is used by Terraform to map real world resources to your configuration, keep track of metadata, and to improve performance for large infrastructures.</a:t>
            </a:r>
          </a:p>
          <a:p>
            <a:r>
              <a:rPr lang="en-US" sz="2400"/>
              <a:t>This state is stored by default in a local file named "terraform.tfstate”</a:t>
            </a:r>
          </a:p>
          <a:p>
            <a:r>
              <a:rPr lang="en-US" sz="2400"/>
              <a:t>Direct file editing of the state is discouraged.</a:t>
            </a:r>
          </a:p>
        </p:txBody>
      </p:sp>
    </p:spTree>
    <p:extLst>
      <p:ext uri="{BB962C8B-B14F-4D97-AF65-F5344CB8AC3E}">
        <p14:creationId xmlns:p14="http://schemas.microsoft.com/office/powerpoint/2010/main" val="223945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9FAC4F1-6849-044C-80D5-CEE0B69B99F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Terraform Demo</a:t>
            </a:r>
          </a:p>
        </p:txBody>
      </p:sp>
    </p:spTree>
    <p:extLst>
      <p:ext uri="{BB962C8B-B14F-4D97-AF65-F5344CB8AC3E}">
        <p14:creationId xmlns:p14="http://schemas.microsoft.com/office/powerpoint/2010/main" val="4196935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216B3708-A0FB-894D-8009-83132FA50BD1}"/>
              </a:ext>
            </a:extLst>
          </p:cNvPr>
          <p:cNvPicPr>
            <a:picLocks noChangeAspect="1"/>
          </p:cNvPicPr>
          <p:nvPr/>
        </p:nvPicPr>
        <p:blipFill rotWithShape="1">
          <a:blip r:embed="rId3">
            <a:alphaModFix/>
          </a:blip>
          <a:srcRect l="9622" r="13656" b="-2"/>
          <a:stretch/>
        </p:blipFill>
        <p:spPr>
          <a:xfrm>
            <a:off x="-182887" y="-164595"/>
            <a:ext cx="5943607" cy="4622292"/>
          </a:xfrm>
          <a:prstGeom prst="rect">
            <a:avLst/>
          </a:prstGeom>
          <a:effectLst>
            <a:softEdge rad="533400"/>
          </a:effectLst>
        </p:spPr>
      </p:pic>
      <p:pic>
        <p:nvPicPr>
          <p:cNvPr id="5" name="Picture 4" descr="A picture containing monitor&#10;&#10;Description automatically generated">
            <a:extLst>
              <a:ext uri="{FF2B5EF4-FFF2-40B4-BE49-F238E27FC236}">
                <a16:creationId xmlns:a16="http://schemas.microsoft.com/office/drawing/2014/main" id="{4292A179-3853-0441-B8BE-CA85B9E2CE8D}"/>
              </a:ext>
            </a:extLst>
          </p:cNvPr>
          <p:cNvPicPr>
            <a:picLocks noChangeAspect="1"/>
          </p:cNvPicPr>
          <p:nvPr/>
        </p:nvPicPr>
        <p:blipFill rotWithShape="1">
          <a:blip r:embed="rId4">
            <a:alphaModFix/>
          </a:blip>
          <a:srcRect l="5847" r="9060" b="-2"/>
          <a:stretch/>
        </p:blipFill>
        <p:spPr>
          <a:xfrm>
            <a:off x="-182887" y="2715902"/>
            <a:ext cx="6447707" cy="3845519"/>
          </a:xfrm>
          <a:prstGeom prst="rect">
            <a:avLst/>
          </a:prstGeom>
          <a:effectLst>
            <a:softEdge rad="533400"/>
          </a:effectLst>
        </p:spPr>
      </p:pic>
      <p:pic>
        <p:nvPicPr>
          <p:cNvPr id="25" name="Picture 22">
            <a:extLst>
              <a:ext uri="{FF2B5EF4-FFF2-40B4-BE49-F238E27FC236}">
                <a16:creationId xmlns:a16="http://schemas.microsoft.com/office/drawing/2014/main" id="{D41E2C02-494F-4A6B-A67B-1D965948F9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9FAC4F1-6849-044C-80D5-CEE0B69B99F9}"/>
              </a:ext>
            </a:extLst>
          </p:cNvPr>
          <p:cNvSpPr>
            <a:spLocks noGrp="1"/>
          </p:cNvSpPr>
          <p:nvPr>
            <p:ph type="title"/>
          </p:nvPr>
        </p:nvSpPr>
        <p:spPr>
          <a:xfrm>
            <a:off x="6094105" y="802955"/>
            <a:ext cx="4977976" cy="1454051"/>
          </a:xfrm>
        </p:spPr>
        <p:txBody>
          <a:bodyPr vert="horz" lIns="91440" tIns="45720" rIns="91440" bIns="45720" rtlCol="0">
            <a:normAutofit/>
          </a:bodyPr>
          <a:lstStyle/>
          <a:p>
            <a:r>
              <a:rPr lang="en-US" sz="4000" kern="1200">
                <a:solidFill>
                  <a:srgbClr val="000000"/>
                </a:solidFill>
                <a:latin typeface="+mj-lt"/>
                <a:ea typeface="+mj-ea"/>
                <a:cs typeface="+mj-cs"/>
              </a:rPr>
              <a:t>Terraform Modules</a:t>
            </a:r>
          </a:p>
        </p:txBody>
      </p:sp>
      <p:sp>
        <p:nvSpPr>
          <p:cNvPr id="3" name="Content Placeholder 2">
            <a:extLst>
              <a:ext uri="{FF2B5EF4-FFF2-40B4-BE49-F238E27FC236}">
                <a16:creationId xmlns:a16="http://schemas.microsoft.com/office/drawing/2014/main" id="{5B4790F0-17C3-E94D-BF37-002C0FBA717C}"/>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Modules are used to create reusable components, improve organization, and to treat pieces of infrastructure as a black box.</a:t>
            </a:r>
          </a:p>
          <a:p>
            <a:r>
              <a:rPr lang="en-US" sz="2000">
                <a:solidFill>
                  <a:srgbClr val="000000"/>
                </a:solidFill>
              </a:rPr>
              <a:t>Don't Repeat Yourself (</a:t>
            </a:r>
            <a:r>
              <a:rPr lang="en-US" sz="2000" b="1">
                <a:solidFill>
                  <a:srgbClr val="000000"/>
                </a:solidFill>
              </a:rPr>
              <a:t>DRY</a:t>
            </a:r>
            <a:r>
              <a:rPr lang="en-US" sz="2000">
                <a:solidFill>
                  <a:srgbClr val="000000"/>
                </a:solidFill>
              </a:rPr>
              <a:t>) </a:t>
            </a:r>
          </a:p>
          <a:p>
            <a:endParaRPr lang="en-US" sz="2000">
              <a:solidFill>
                <a:srgbClr val="000000"/>
              </a:solidFill>
            </a:endParaRPr>
          </a:p>
        </p:txBody>
      </p:sp>
    </p:spTree>
    <p:extLst>
      <p:ext uri="{BB962C8B-B14F-4D97-AF65-F5344CB8AC3E}">
        <p14:creationId xmlns:p14="http://schemas.microsoft.com/office/powerpoint/2010/main" val="364295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DC8C4F2-6DF9-AE4B-B74E-824E31E3123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Teams</a:t>
            </a:r>
          </a:p>
        </p:txBody>
      </p:sp>
      <p:graphicFrame>
        <p:nvGraphicFramePr>
          <p:cNvPr id="14" name="Content Placeholder 2">
            <a:extLst>
              <a:ext uri="{FF2B5EF4-FFF2-40B4-BE49-F238E27FC236}">
                <a16:creationId xmlns:a16="http://schemas.microsoft.com/office/drawing/2014/main" id="{08512F9D-44B4-4397-9EA2-FBBA84243708}"/>
              </a:ext>
            </a:extLst>
          </p:cNvPr>
          <p:cNvGraphicFramePr>
            <a:graphicFrameLocks noGrp="1"/>
          </p:cNvGraphicFramePr>
          <p:nvPr>
            <p:ph idx="1"/>
            <p:extLst>
              <p:ext uri="{D42A27DB-BD31-4B8C-83A1-F6EECF244321}">
                <p14:modId xmlns:p14="http://schemas.microsoft.com/office/powerpoint/2010/main" val="3090403920"/>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622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A32CB-D64B-EA4C-9B3F-F33250D43C5E}"/>
              </a:ext>
            </a:extLst>
          </p:cNvPr>
          <p:cNvSpPr>
            <a:spLocks noGrp="1"/>
          </p:cNvSpPr>
          <p:nvPr>
            <p:ph type="title"/>
          </p:nvPr>
        </p:nvSpPr>
        <p:spPr>
          <a:xfrm>
            <a:off x="838200" y="963877"/>
            <a:ext cx="3494362" cy="4930246"/>
          </a:xfrm>
        </p:spPr>
        <p:txBody>
          <a:bodyPr>
            <a:normAutofit/>
          </a:bodyPr>
          <a:lstStyle/>
          <a:p>
            <a:pPr algn="r"/>
            <a:r>
              <a:rPr lang="en-US" sz="4400" dirty="0">
                <a:solidFill>
                  <a:schemeClr val="accent1"/>
                </a:solidFill>
              </a:rPr>
              <a:t>Repo Structure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C51F50-83DD-134B-BD17-1A7FBABAB3CA}"/>
              </a:ext>
            </a:extLst>
          </p:cNvPr>
          <p:cNvSpPr>
            <a:spLocks noGrp="1"/>
          </p:cNvSpPr>
          <p:nvPr>
            <p:ph idx="1"/>
          </p:nvPr>
        </p:nvSpPr>
        <p:spPr>
          <a:xfrm>
            <a:off x="4976031" y="963877"/>
            <a:ext cx="6377769" cy="4930246"/>
          </a:xfrm>
        </p:spPr>
        <p:txBody>
          <a:bodyPr anchor="ctr">
            <a:normAutofit/>
          </a:bodyPr>
          <a:lstStyle/>
          <a:p>
            <a:r>
              <a:rPr lang="en-US" sz="2400" dirty="0"/>
              <a:t>As a best practice for repository structure, each repository containing Terraform code should be a </a:t>
            </a:r>
            <a:r>
              <a:rPr lang="en-US" sz="2400" dirty="0">
                <a:hlinkClick r:id="rId2"/>
              </a:rPr>
              <a:t>manageable chunk of infrastructure</a:t>
            </a:r>
            <a:r>
              <a:rPr lang="en-US" sz="2400" dirty="0"/>
              <a:t>, such as an application, service, or specific type of infrastructure (like common networking infrastructure).</a:t>
            </a:r>
          </a:p>
        </p:txBody>
      </p:sp>
    </p:spTree>
    <p:extLst>
      <p:ext uri="{BB962C8B-B14F-4D97-AF65-F5344CB8AC3E}">
        <p14:creationId xmlns:p14="http://schemas.microsoft.com/office/powerpoint/2010/main" val="168744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39FAC4F1-6849-044C-80D5-CEE0B69B99F9}"/>
              </a:ext>
            </a:extLst>
          </p:cNvPr>
          <p:cNvSpPr>
            <a:spLocks noGrp="1"/>
          </p:cNvSpPr>
          <p:nvPr>
            <p:ph type="title"/>
          </p:nvPr>
        </p:nvSpPr>
        <p:spPr>
          <a:xfrm>
            <a:off x="1037800" y="4267832"/>
            <a:ext cx="4572679" cy="1297115"/>
          </a:xfrm>
        </p:spPr>
        <p:txBody>
          <a:bodyPr vert="horz" lIns="91440" tIns="45720" rIns="91440" bIns="45720" rtlCol="0" anchor="t">
            <a:normAutofit/>
          </a:bodyPr>
          <a:lstStyle/>
          <a:p>
            <a:r>
              <a:rPr lang="en-US" sz="3200" kern="1200" dirty="0">
                <a:solidFill>
                  <a:srgbClr val="000000"/>
                </a:solidFill>
                <a:latin typeface="+mj-lt"/>
                <a:ea typeface="+mj-ea"/>
                <a:cs typeface="+mj-cs"/>
              </a:rPr>
              <a:t>Repo Structure - Branches</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2C4AB613-196E-6146-A8E8-1054B0C555C9}"/>
              </a:ext>
            </a:extLst>
          </p:cNvPr>
          <p:cNvPicPr>
            <a:picLocks noChangeAspect="1"/>
          </p:cNvPicPr>
          <p:nvPr/>
        </p:nvPicPr>
        <p:blipFill>
          <a:blip r:embed="rId4"/>
          <a:stretch>
            <a:fillRect/>
          </a:stretch>
        </p:blipFill>
        <p:spPr>
          <a:xfrm>
            <a:off x="8407101" y="1697277"/>
            <a:ext cx="2747098" cy="4377846"/>
          </a:xfrm>
          <a:prstGeom prst="rect">
            <a:avLst/>
          </a:prstGeom>
        </p:spPr>
      </p:pic>
    </p:spTree>
    <p:extLst>
      <p:ext uri="{BB962C8B-B14F-4D97-AF65-F5344CB8AC3E}">
        <p14:creationId xmlns:p14="http://schemas.microsoft.com/office/powerpoint/2010/main" val="120677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63B1-AC5B-834B-B5D9-DD49F6529004}"/>
              </a:ext>
            </a:extLst>
          </p:cNvPr>
          <p:cNvSpPr>
            <a:spLocks noGrp="1"/>
          </p:cNvSpPr>
          <p:nvPr>
            <p:ph type="title"/>
          </p:nvPr>
        </p:nvSpPr>
        <p:spPr>
          <a:xfrm>
            <a:off x="4965430" y="629268"/>
            <a:ext cx="6586491" cy="1286160"/>
          </a:xfrm>
        </p:spPr>
        <p:txBody>
          <a:bodyPr anchor="b">
            <a:normAutofit/>
          </a:bodyPr>
          <a:lstStyle/>
          <a:p>
            <a:r>
              <a:rPr lang="en-US" dirty="0"/>
              <a:t>Morgan Jones</a:t>
            </a:r>
          </a:p>
        </p:txBody>
      </p:sp>
      <p:pic>
        <p:nvPicPr>
          <p:cNvPr id="4" name="Picture 3">
            <a:extLst>
              <a:ext uri="{FF2B5EF4-FFF2-40B4-BE49-F238E27FC236}">
                <a16:creationId xmlns:a16="http://schemas.microsoft.com/office/drawing/2014/main" id="{7424F4D2-E7EF-9F43-92EB-8F023AD2E354}"/>
              </a:ext>
            </a:extLst>
          </p:cNvPr>
          <p:cNvPicPr>
            <a:picLocks noChangeAspect="1"/>
          </p:cNvPicPr>
          <p:nvPr/>
        </p:nvPicPr>
        <p:blipFill rotWithShape="1">
          <a:blip r:embed="rId2"/>
          <a:srcRect l="187" r="968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B74E8"/>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1ED581-658C-9E46-AAAD-F7E1DCE537B3}"/>
              </a:ext>
            </a:extLst>
          </p:cNvPr>
          <p:cNvSpPr>
            <a:spLocks noGrp="1"/>
          </p:cNvSpPr>
          <p:nvPr>
            <p:ph idx="1"/>
          </p:nvPr>
        </p:nvSpPr>
        <p:spPr>
          <a:xfrm>
            <a:off x="4965431" y="2438400"/>
            <a:ext cx="6586489" cy="3785419"/>
          </a:xfrm>
        </p:spPr>
        <p:txBody>
          <a:bodyPr>
            <a:normAutofit/>
          </a:bodyPr>
          <a:lstStyle/>
          <a:p>
            <a:r>
              <a:rPr lang="en-US" sz="2000" dirty="0"/>
              <a:t>12+ Years of IT experience</a:t>
            </a:r>
          </a:p>
          <a:p>
            <a:r>
              <a:rPr lang="en-US" sz="2000" dirty="0"/>
              <a:t>Cloud Infrastructure Analyst</a:t>
            </a:r>
          </a:p>
          <a:p>
            <a:r>
              <a:rPr lang="en-US" sz="2000" dirty="0"/>
              <a:t>Go Devils!</a:t>
            </a:r>
          </a:p>
          <a:p>
            <a:pPr marL="0" indent="0">
              <a:buNone/>
            </a:pPr>
            <a:endParaRPr lang="en-US" sz="2000" dirty="0"/>
          </a:p>
          <a:p>
            <a:r>
              <a:rPr lang="en-US" sz="2000" dirty="0">
                <a:hlinkClick r:id="rId3"/>
              </a:rPr>
              <a:t>www.linkedin.com/in/jones-morgan-</a:t>
            </a:r>
            <a:endParaRPr lang="en-US" sz="2000" dirty="0"/>
          </a:p>
          <a:p>
            <a:pPr marL="0" indent="0">
              <a:buNone/>
            </a:pPr>
            <a:endParaRPr lang="en-US" sz="2000" dirty="0"/>
          </a:p>
          <a:p>
            <a:r>
              <a:rPr lang="en-US" sz="2000" dirty="0"/>
              <a:t>I am not a representative of my current company, </a:t>
            </a:r>
            <a:r>
              <a:rPr lang="en-US" sz="2000" dirty="0" err="1"/>
              <a:t>Hashicorp</a:t>
            </a:r>
            <a:r>
              <a:rPr lang="en-US" sz="2000" dirty="0"/>
              <a:t>, Microsoft, </a:t>
            </a:r>
            <a:r>
              <a:rPr lang="en-US" sz="2000" dirty="0" err="1"/>
              <a:t>Neudesic</a:t>
            </a:r>
            <a:r>
              <a:rPr lang="en-US" sz="2000" dirty="0"/>
              <a:t>, or any other company discussed today.</a:t>
            </a:r>
          </a:p>
        </p:txBody>
      </p:sp>
    </p:spTree>
    <p:extLst>
      <p:ext uri="{BB962C8B-B14F-4D97-AF65-F5344CB8AC3E}">
        <p14:creationId xmlns:p14="http://schemas.microsoft.com/office/powerpoint/2010/main" val="2001976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9FAC4F1-6849-044C-80D5-CEE0B69B99F9}"/>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sz="4100" kern="1200">
                <a:solidFill>
                  <a:srgbClr val="FFFFFF"/>
                </a:solidFill>
                <a:latin typeface="+mj-lt"/>
                <a:ea typeface="+mj-ea"/>
                <a:cs typeface="+mj-cs"/>
              </a:rPr>
              <a:t>Repo Structure - Directories</a:t>
            </a:r>
            <a:br>
              <a:rPr lang="en-US" sz="4100" kern="1200">
                <a:solidFill>
                  <a:srgbClr val="FFFFFF"/>
                </a:solidFill>
                <a:latin typeface="+mj-lt"/>
                <a:ea typeface="+mj-ea"/>
                <a:cs typeface="+mj-cs"/>
              </a:rPr>
            </a:br>
            <a:endParaRPr lang="en-US" sz="4100" kern="1200">
              <a:solidFill>
                <a:srgbClr val="FFFFFF"/>
              </a:solidFill>
              <a:latin typeface="+mj-lt"/>
              <a:ea typeface="+mj-ea"/>
              <a:cs typeface="+mj-cs"/>
            </a:endParaRPr>
          </a:p>
        </p:txBody>
      </p:sp>
      <p:pic>
        <p:nvPicPr>
          <p:cNvPr id="4" name="Picture 3" descr="A screenshot of a cell phone&#10;&#10;Description automatically generated">
            <a:extLst>
              <a:ext uri="{FF2B5EF4-FFF2-40B4-BE49-F238E27FC236}">
                <a16:creationId xmlns:a16="http://schemas.microsoft.com/office/drawing/2014/main" id="{A2D8834A-947E-C541-B09C-E7F3C4930A4B}"/>
              </a:ext>
            </a:extLst>
          </p:cNvPr>
          <p:cNvPicPr>
            <a:picLocks noChangeAspect="1"/>
          </p:cNvPicPr>
          <p:nvPr/>
        </p:nvPicPr>
        <p:blipFill>
          <a:blip r:embed="rId4"/>
          <a:stretch>
            <a:fillRect/>
          </a:stretch>
        </p:blipFill>
        <p:spPr>
          <a:xfrm>
            <a:off x="7686677" y="-4691"/>
            <a:ext cx="2600323" cy="6842956"/>
          </a:xfrm>
          <a:prstGeom prst="rect">
            <a:avLst/>
          </a:prstGeom>
          <a:ln w="9525">
            <a:noFill/>
          </a:ln>
        </p:spPr>
      </p:pic>
    </p:spTree>
    <p:extLst>
      <p:ext uri="{BB962C8B-B14F-4D97-AF65-F5344CB8AC3E}">
        <p14:creationId xmlns:p14="http://schemas.microsoft.com/office/powerpoint/2010/main" val="380666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4F1-6849-044C-80D5-CEE0B69B99F9}"/>
              </a:ext>
            </a:extLst>
          </p:cNvPr>
          <p:cNvSpPr>
            <a:spLocks noGrp="1"/>
          </p:cNvSpPr>
          <p:nvPr>
            <p:ph type="title"/>
          </p:nvPr>
        </p:nvSpPr>
        <p:spPr/>
        <p:txBody>
          <a:bodyPr vert="horz" lIns="91440" tIns="45720" rIns="91440" bIns="45720" rtlCol="0" anchor="b">
            <a:normAutofit/>
          </a:bodyPr>
          <a:lstStyle/>
          <a:p>
            <a:pPr algn="ctr"/>
            <a:r>
              <a:rPr lang="en-US" sz="6600" kern="1200" dirty="0">
                <a:latin typeface="+mj-lt"/>
                <a:ea typeface="+mj-ea"/>
                <a:cs typeface="+mj-cs"/>
              </a:rPr>
              <a:t>Repo Structure - Workspaces</a:t>
            </a:r>
          </a:p>
        </p:txBody>
      </p:sp>
      <p:sp>
        <p:nvSpPr>
          <p:cNvPr id="3" name="Content Placeholder 2">
            <a:extLst>
              <a:ext uri="{FF2B5EF4-FFF2-40B4-BE49-F238E27FC236}">
                <a16:creationId xmlns:a16="http://schemas.microsoft.com/office/drawing/2014/main" id="{5B4790F0-17C3-E94D-BF37-002C0FBA717C}"/>
              </a:ext>
            </a:extLst>
          </p:cNvPr>
          <p:cNvSpPr>
            <a:spLocks noGrp="1"/>
          </p:cNvSpPr>
          <p:nvPr>
            <p:ph idx="1"/>
          </p:nvPr>
        </p:nvSpPr>
        <p:spPr/>
        <p:txBody>
          <a:bodyPr/>
          <a:lstStyle/>
          <a:p>
            <a:r>
              <a:rPr lang="en-US" dirty="0"/>
              <a:t>Allow multiple states to be associated with a single configuration</a:t>
            </a:r>
          </a:p>
          <a:p>
            <a:r>
              <a:rPr lang="en-US" dirty="0"/>
              <a:t>Recommended best practice for multiple environments</a:t>
            </a:r>
          </a:p>
          <a:p>
            <a:r>
              <a:rPr lang="en-US" dirty="0"/>
              <a:t>“terraform workspace list | select”</a:t>
            </a:r>
          </a:p>
          <a:p>
            <a:r>
              <a:rPr lang="en-US" dirty="0"/>
              <a:t>The configuration still has only one backend, but multiple distinct instances of that configuration to be deployed without configuring a new backend or changing authentication credentials.</a:t>
            </a:r>
          </a:p>
          <a:p>
            <a:r>
              <a:rPr lang="en-US" dirty="0"/>
              <a:t>This model will not work for a given repo if there are major environmental differences. </a:t>
            </a:r>
          </a:p>
        </p:txBody>
      </p:sp>
    </p:spTree>
    <p:extLst>
      <p:ext uri="{BB962C8B-B14F-4D97-AF65-F5344CB8AC3E}">
        <p14:creationId xmlns:p14="http://schemas.microsoft.com/office/powerpoint/2010/main" val="321093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3E1EF-90DC-2C4A-B112-2B1FEFD128CF}"/>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Module Repos</a:t>
            </a:r>
          </a:p>
        </p:txBody>
      </p:sp>
      <p:pic>
        <p:nvPicPr>
          <p:cNvPr id="4" name="Picture 3">
            <a:extLst>
              <a:ext uri="{FF2B5EF4-FFF2-40B4-BE49-F238E27FC236}">
                <a16:creationId xmlns:a16="http://schemas.microsoft.com/office/drawing/2014/main" id="{C74EA065-3BD2-3C4F-9B43-70AFB26A48F9}"/>
              </a:ext>
            </a:extLst>
          </p:cNvPr>
          <p:cNvPicPr>
            <a:picLocks noChangeAspect="1"/>
          </p:cNvPicPr>
          <p:nvPr/>
        </p:nvPicPr>
        <p:blipFill>
          <a:blip r:embed="rId2"/>
          <a:stretch>
            <a:fillRect/>
          </a:stretch>
        </p:blipFill>
        <p:spPr>
          <a:xfrm>
            <a:off x="161721" y="1396588"/>
            <a:ext cx="11937512" cy="5461412"/>
          </a:xfrm>
          <a:prstGeom prst="rect">
            <a:avLst/>
          </a:prstGeom>
        </p:spPr>
      </p:pic>
    </p:spTree>
    <p:extLst>
      <p:ext uri="{BB962C8B-B14F-4D97-AF65-F5344CB8AC3E}">
        <p14:creationId xmlns:p14="http://schemas.microsoft.com/office/powerpoint/2010/main" val="387997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287E80F-7ECD-2746-998C-36D0E7216269}"/>
              </a:ext>
            </a:extLst>
          </p:cNvPr>
          <p:cNvSpPr txBox="1"/>
          <p:nvPr/>
        </p:nvSpPr>
        <p:spPr>
          <a:xfrm>
            <a:off x="2726432" y="1741337"/>
            <a:ext cx="6739136" cy="23879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kern="1200">
                <a:solidFill>
                  <a:srgbClr val="FFFFFF"/>
                </a:solidFill>
                <a:latin typeface="+mj-lt"/>
                <a:ea typeface="+mj-ea"/>
                <a:cs typeface="+mj-cs"/>
              </a:rPr>
              <a:t>Azure DevOps Demo</a:t>
            </a:r>
          </a:p>
        </p:txBody>
      </p:sp>
    </p:spTree>
    <p:extLst>
      <p:ext uri="{BB962C8B-B14F-4D97-AF65-F5344CB8AC3E}">
        <p14:creationId xmlns:p14="http://schemas.microsoft.com/office/powerpoint/2010/main" val="548484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9AF8-401D-8D4B-8017-0C658FEAD650}"/>
              </a:ext>
            </a:extLst>
          </p:cNvPr>
          <p:cNvSpPr>
            <a:spLocks noGrp="1"/>
          </p:cNvSpPr>
          <p:nvPr>
            <p:ph type="title"/>
          </p:nvPr>
        </p:nvSpPr>
        <p:spPr/>
        <p:txBody>
          <a:bodyPr/>
          <a:lstStyle/>
          <a:p>
            <a:r>
              <a:rPr lang="en-US" dirty="0"/>
              <a:t>Terraform Certification</a:t>
            </a:r>
          </a:p>
        </p:txBody>
      </p:sp>
      <p:sp>
        <p:nvSpPr>
          <p:cNvPr id="3" name="Content Placeholder 2">
            <a:extLst>
              <a:ext uri="{FF2B5EF4-FFF2-40B4-BE49-F238E27FC236}">
                <a16:creationId xmlns:a16="http://schemas.microsoft.com/office/drawing/2014/main" id="{D72DA625-85FD-ED40-A124-7BB9C77547B1}"/>
              </a:ext>
            </a:extLst>
          </p:cNvPr>
          <p:cNvSpPr>
            <a:spLocks noGrp="1"/>
          </p:cNvSpPr>
          <p:nvPr>
            <p:ph idx="1"/>
          </p:nvPr>
        </p:nvSpPr>
        <p:spPr/>
        <p:txBody>
          <a:bodyPr/>
          <a:lstStyle/>
          <a:p>
            <a:r>
              <a:rPr lang="en-US" dirty="0"/>
              <a:t>Beta</a:t>
            </a:r>
          </a:p>
          <a:p>
            <a:r>
              <a:rPr lang="en-US" dirty="0">
                <a:hlinkClick r:id="rId2"/>
              </a:rPr>
              <a:t>https://www.hashicorp.com/certification</a:t>
            </a:r>
            <a:endParaRPr lang="en-US" dirty="0"/>
          </a:p>
          <a:p>
            <a:r>
              <a:rPr lang="en-US" dirty="0">
                <a:hlinkClick r:id="rId3"/>
              </a:rPr>
              <a:t>https://adinermie.com/hashicorp-certified-terraform-associate-study-guide/</a:t>
            </a:r>
            <a:endParaRPr lang="en-US" dirty="0"/>
          </a:p>
        </p:txBody>
      </p:sp>
    </p:spTree>
    <p:extLst>
      <p:ext uri="{BB962C8B-B14F-4D97-AF65-F5344CB8AC3E}">
        <p14:creationId xmlns:p14="http://schemas.microsoft.com/office/powerpoint/2010/main" val="294635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C68EFC-7ECB-D746-B5CF-B4C7A6904C2D}"/>
              </a:ext>
            </a:extLst>
          </p:cNvPr>
          <p:cNvSpPr>
            <a:spLocks noGrp="1"/>
          </p:cNvSpPr>
          <p:nvPr>
            <p:ph type="title"/>
          </p:nvPr>
        </p:nvSpPr>
        <p:spPr>
          <a:xfrm>
            <a:off x="640079" y="2023236"/>
            <a:ext cx="3659777" cy="2820908"/>
          </a:xfrm>
        </p:spPr>
        <p:txBody>
          <a:bodyPr>
            <a:normAutofit/>
          </a:bodyPr>
          <a:lstStyle/>
          <a:p>
            <a:r>
              <a:rPr lang="en-US" sz="4000">
                <a:solidFill>
                  <a:srgbClr val="FFFFFF"/>
                </a:solidFill>
              </a:rPr>
              <a:t>Interesting Terraform Tools</a:t>
            </a:r>
          </a:p>
        </p:txBody>
      </p:sp>
      <p:graphicFrame>
        <p:nvGraphicFramePr>
          <p:cNvPr id="5" name="Content Placeholder 2">
            <a:extLst>
              <a:ext uri="{FF2B5EF4-FFF2-40B4-BE49-F238E27FC236}">
                <a16:creationId xmlns:a16="http://schemas.microsoft.com/office/drawing/2014/main" id="{25BE0A3F-4D6F-4007-8C14-9DF2F72B0368}"/>
              </a:ext>
            </a:extLst>
          </p:cNvPr>
          <p:cNvGraphicFramePr>
            <a:graphicFrameLocks noGrp="1"/>
          </p:cNvGraphicFramePr>
          <p:nvPr>
            <p:ph idx="1"/>
            <p:extLst>
              <p:ext uri="{D42A27DB-BD31-4B8C-83A1-F6EECF244321}">
                <p14:modId xmlns:p14="http://schemas.microsoft.com/office/powerpoint/2010/main" val="3790068167"/>
              </p:ext>
            </p:extLst>
          </p:nvPr>
        </p:nvGraphicFramePr>
        <p:xfrm>
          <a:off x="5638800" y="955653"/>
          <a:ext cx="591312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1181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0EF5-7334-0F4B-B80E-605311C85477}"/>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B0735D9C-110C-264A-AA49-F55E487EC997}"/>
              </a:ext>
            </a:extLst>
          </p:cNvPr>
          <p:cNvSpPr>
            <a:spLocks noGrp="1"/>
          </p:cNvSpPr>
          <p:nvPr>
            <p:ph idx="1"/>
          </p:nvPr>
        </p:nvSpPr>
        <p:spPr/>
        <p:txBody>
          <a:bodyPr/>
          <a:lstStyle/>
          <a:p>
            <a:r>
              <a:rPr lang="en-US" dirty="0">
                <a:hlinkClick r:id="rId2"/>
              </a:rPr>
              <a:t>https://www.terraform.io/docs/</a:t>
            </a:r>
            <a:endParaRPr lang="en-US" dirty="0"/>
          </a:p>
          <a:p>
            <a:r>
              <a:rPr lang="en-US" dirty="0">
                <a:hlinkClick r:id="rId3"/>
              </a:rPr>
              <a:t>https://github.com/terraform-providers/terraform-provider-azurerm</a:t>
            </a:r>
            <a:endParaRPr lang="en-US" dirty="0"/>
          </a:p>
          <a:p>
            <a:r>
              <a:rPr lang="en-US" dirty="0">
                <a:hlinkClick r:id="rId4"/>
              </a:rPr>
              <a:t>https://reddit.com/r/terraform</a:t>
            </a:r>
            <a:endParaRPr lang="en-US" dirty="0"/>
          </a:p>
          <a:p>
            <a:r>
              <a:rPr lang="en-US" dirty="0">
                <a:hlinkClick r:id="rId5"/>
              </a:rPr>
              <a:t>https://reddit.com/r/devops</a:t>
            </a:r>
            <a:endParaRPr lang="en-US" dirty="0"/>
          </a:p>
          <a:p>
            <a:r>
              <a:rPr lang="en-US" dirty="0"/>
              <a:t>Terraform: Up &amp; Running, 2nd Edition</a:t>
            </a:r>
          </a:p>
          <a:p>
            <a:r>
              <a:rPr lang="en-US" dirty="0" err="1"/>
              <a:t>HashiCorp</a:t>
            </a:r>
            <a:r>
              <a:rPr lang="en-US" dirty="0"/>
              <a:t> YouTube Channel</a:t>
            </a:r>
          </a:p>
          <a:p>
            <a:r>
              <a:rPr lang="en-US" dirty="0"/>
              <a:t>Phoenix </a:t>
            </a:r>
            <a:r>
              <a:rPr lang="en-US" dirty="0" err="1"/>
              <a:t>HashiCorp</a:t>
            </a:r>
            <a:r>
              <a:rPr lang="en-US" dirty="0"/>
              <a:t> User Group</a:t>
            </a:r>
          </a:p>
          <a:p>
            <a:r>
              <a:rPr lang="en-US" dirty="0">
                <a:hlinkClick r:id="rId6"/>
              </a:rPr>
              <a:t>https://github.com/shuaibiyy/awesome-terraform</a:t>
            </a:r>
            <a:endParaRPr lang="en-US" dirty="0"/>
          </a:p>
        </p:txBody>
      </p:sp>
    </p:spTree>
    <p:extLst>
      <p:ext uri="{BB962C8B-B14F-4D97-AF65-F5344CB8AC3E}">
        <p14:creationId xmlns:p14="http://schemas.microsoft.com/office/powerpoint/2010/main" val="415311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2E53-066B-6D47-A836-88AE263A2FF7}"/>
              </a:ext>
            </a:extLst>
          </p:cNvPr>
          <p:cNvSpPr>
            <a:spLocks noGrp="1"/>
          </p:cNvSpPr>
          <p:nvPr>
            <p:ph type="title"/>
          </p:nvPr>
        </p:nvSpPr>
        <p:spPr>
          <a:xfrm>
            <a:off x="870204" y="606564"/>
            <a:ext cx="10451592" cy="1325563"/>
          </a:xfrm>
        </p:spPr>
        <p:txBody>
          <a:bodyPr anchor="ctr">
            <a:normAutofit/>
          </a:bodyPr>
          <a:lstStyle/>
          <a:p>
            <a:r>
              <a:rPr lang="en-US" dirty="0"/>
              <a:t>Certifications</a:t>
            </a:r>
          </a:p>
        </p:txBody>
      </p:sp>
      <p:sp>
        <p:nvSpPr>
          <p:cNvPr id="24" name="Rectangle 2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sign&#10;&#10;Description automatically generated">
            <a:extLst>
              <a:ext uri="{FF2B5EF4-FFF2-40B4-BE49-F238E27FC236}">
                <a16:creationId xmlns:a16="http://schemas.microsoft.com/office/drawing/2014/main" id="{96956A67-1C9F-D64A-8461-EB287EF2DA9C}"/>
              </a:ext>
            </a:extLst>
          </p:cNvPr>
          <p:cNvPicPr>
            <a:picLocks noChangeAspect="1"/>
          </p:cNvPicPr>
          <p:nvPr/>
        </p:nvPicPr>
        <p:blipFill>
          <a:blip r:embed="rId3"/>
          <a:stretch>
            <a:fillRect/>
          </a:stretch>
        </p:blipFill>
        <p:spPr>
          <a:xfrm>
            <a:off x="5360988" y="3976688"/>
            <a:ext cx="1984375" cy="1984375"/>
          </a:xfrm>
          <a:prstGeom prst="rect">
            <a:avLst/>
          </a:prstGeom>
        </p:spPr>
      </p:pic>
      <p:pic>
        <p:nvPicPr>
          <p:cNvPr id="7" name="Picture 6" descr="A close up of a logo&#10;&#10;Description automatically generated">
            <a:extLst>
              <a:ext uri="{FF2B5EF4-FFF2-40B4-BE49-F238E27FC236}">
                <a16:creationId xmlns:a16="http://schemas.microsoft.com/office/drawing/2014/main" id="{9C1180D5-D107-7542-BAD4-507F740ADF81}"/>
              </a:ext>
            </a:extLst>
          </p:cNvPr>
          <p:cNvPicPr>
            <a:picLocks noChangeAspect="1"/>
          </p:cNvPicPr>
          <p:nvPr/>
        </p:nvPicPr>
        <p:blipFill>
          <a:blip r:embed="rId4"/>
          <a:stretch>
            <a:fillRect/>
          </a:stretch>
        </p:blipFill>
        <p:spPr>
          <a:xfrm>
            <a:off x="3292475" y="3976688"/>
            <a:ext cx="1985963" cy="1984375"/>
          </a:xfrm>
          <a:prstGeom prst="rect">
            <a:avLst/>
          </a:prstGeom>
        </p:spPr>
      </p:pic>
      <p:pic>
        <p:nvPicPr>
          <p:cNvPr id="9" name="Picture 8" descr="A close up of a logo&#10;&#10;Description automatically generated">
            <a:extLst>
              <a:ext uri="{FF2B5EF4-FFF2-40B4-BE49-F238E27FC236}">
                <a16:creationId xmlns:a16="http://schemas.microsoft.com/office/drawing/2014/main" id="{210010DF-041B-FC4A-A9F1-1A970A70A7E0}"/>
              </a:ext>
            </a:extLst>
          </p:cNvPr>
          <p:cNvPicPr>
            <a:picLocks noChangeAspect="1"/>
          </p:cNvPicPr>
          <p:nvPr/>
        </p:nvPicPr>
        <p:blipFill>
          <a:blip r:embed="rId5"/>
          <a:stretch>
            <a:fillRect/>
          </a:stretch>
        </p:blipFill>
        <p:spPr>
          <a:xfrm>
            <a:off x="1225550" y="3976688"/>
            <a:ext cx="1984375" cy="1984375"/>
          </a:xfrm>
          <a:prstGeom prst="rect">
            <a:avLst/>
          </a:prstGeom>
        </p:spPr>
      </p:pic>
      <p:pic>
        <p:nvPicPr>
          <p:cNvPr id="11" name="Picture 10" descr="A close up of a logo&#10;&#10;Description automatically generated">
            <a:extLst>
              <a:ext uri="{FF2B5EF4-FFF2-40B4-BE49-F238E27FC236}">
                <a16:creationId xmlns:a16="http://schemas.microsoft.com/office/drawing/2014/main" id="{FC91D504-A5F1-F54F-9E72-51ADAA8656C9}"/>
              </a:ext>
            </a:extLst>
          </p:cNvPr>
          <p:cNvPicPr>
            <a:picLocks noChangeAspect="1"/>
          </p:cNvPicPr>
          <p:nvPr/>
        </p:nvPicPr>
        <p:blipFill>
          <a:blip r:embed="rId6"/>
          <a:stretch>
            <a:fillRect/>
          </a:stretch>
        </p:blipFill>
        <p:spPr>
          <a:xfrm>
            <a:off x="7429500" y="2425700"/>
            <a:ext cx="3535363" cy="3535363"/>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059CAC-34E1-F648-8D00-5CC1EA57313A}"/>
              </a:ext>
            </a:extLst>
          </p:cNvPr>
          <p:cNvPicPr>
            <a:picLocks noChangeAspect="1"/>
          </p:cNvPicPr>
          <p:nvPr/>
        </p:nvPicPr>
        <p:blipFill>
          <a:blip r:embed="rId7"/>
          <a:stretch>
            <a:fillRect/>
          </a:stretch>
        </p:blipFill>
        <p:spPr>
          <a:xfrm>
            <a:off x="5878513" y="2425700"/>
            <a:ext cx="1466850" cy="1466850"/>
          </a:xfrm>
          <a:prstGeom prst="rect">
            <a:avLst/>
          </a:prstGeom>
        </p:spPr>
      </p:pic>
      <p:pic>
        <p:nvPicPr>
          <p:cNvPr id="15" name="Picture 14" descr="A close up of a sign&#10;&#10;Description automatically generated">
            <a:extLst>
              <a:ext uri="{FF2B5EF4-FFF2-40B4-BE49-F238E27FC236}">
                <a16:creationId xmlns:a16="http://schemas.microsoft.com/office/drawing/2014/main" id="{79BE2D48-5E75-0F48-898C-3B662F92E0E8}"/>
              </a:ext>
            </a:extLst>
          </p:cNvPr>
          <p:cNvPicPr>
            <a:picLocks noChangeAspect="1"/>
          </p:cNvPicPr>
          <p:nvPr/>
        </p:nvPicPr>
        <p:blipFill>
          <a:blip r:embed="rId8"/>
          <a:stretch>
            <a:fillRect/>
          </a:stretch>
        </p:blipFill>
        <p:spPr>
          <a:xfrm>
            <a:off x="4327525" y="2425700"/>
            <a:ext cx="1466850" cy="1466850"/>
          </a:xfrm>
          <a:prstGeom prst="rect">
            <a:avLst/>
          </a:prstGeom>
        </p:spPr>
      </p:pic>
      <p:pic>
        <p:nvPicPr>
          <p:cNvPr id="17" name="Picture 16" descr="A close up of a sign&#10;&#10;Description automatically generated">
            <a:extLst>
              <a:ext uri="{FF2B5EF4-FFF2-40B4-BE49-F238E27FC236}">
                <a16:creationId xmlns:a16="http://schemas.microsoft.com/office/drawing/2014/main" id="{CD796A01-3465-2A4C-A175-3AA145D940C2}"/>
              </a:ext>
            </a:extLst>
          </p:cNvPr>
          <p:cNvPicPr>
            <a:picLocks noChangeAspect="1"/>
          </p:cNvPicPr>
          <p:nvPr/>
        </p:nvPicPr>
        <p:blipFill>
          <a:blip r:embed="rId9"/>
          <a:stretch>
            <a:fillRect/>
          </a:stretch>
        </p:blipFill>
        <p:spPr>
          <a:xfrm>
            <a:off x="2776538" y="2425700"/>
            <a:ext cx="1466850" cy="1466850"/>
          </a:xfrm>
          <a:prstGeom prst="rect">
            <a:avLst/>
          </a:prstGeom>
        </p:spPr>
      </p:pic>
      <p:pic>
        <p:nvPicPr>
          <p:cNvPr id="19" name="Picture 18" descr="A close up of a sign&#10;&#10;Description automatically generated">
            <a:extLst>
              <a:ext uri="{FF2B5EF4-FFF2-40B4-BE49-F238E27FC236}">
                <a16:creationId xmlns:a16="http://schemas.microsoft.com/office/drawing/2014/main" id="{CD233BA5-9941-0C4D-AE2F-864BDA17939F}"/>
              </a:ext>
            </a:extLst>
          </p:cNvPr>
          <p:cNvPicPr>
            <a:picLocks noChangeAspect="1"/>
          </p:cNvPicPr>
          <p:nvPr/>
        </p:nvPicPr>
        <p:blipFill>
          <a:blip r:embed="rId10"/>
          <a:stretch>
            <a:fillRect/>
          </a:stretch>
        </p:blipFill>
        <p:spPr>
          <a:xfrm>
            <a:off x="1225550" y="2425700"/>
            <a:ext cx="1466850" cy="1466850"/>
          </a:xfrm>
          <a:prstGeom prst="rect">
            <a:avLst/>
          </a:prstGeom>
        </p:spPr>
      </p:pic>
    </p:spTree>
    <p:extLst>
      <p:ext uri="{BB962C8B-B14F-4D97-AF65-F5344CB8AC3E}">
        <p14:creationId xmlns:p14="http://schemas.microsoft.com/office/powerpoint/2010/main" val="2311978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3FBDC-FDCE-254D-8A5F-232BC9B493D2}"/>
              </a:ext>
            </a:extLst>
          </p:cNvPr>
          <p:cNvSpPr>
            <a:spLocks noGrp="1"/>
          </p:cNvSpPr>
          <p:nvPr>
            <p:ph type="title"/>
          </p:nvPr>
        </p:nvSpPr>
        <p:spPr>
          <a:xfrm>
            <a:off x="838200" y="963877"/>
            <a:ext cx="3494362" cy="4930246"/>
          </a:xfrm>
        </p:spPr>
        <p:txBody>
          <a:bodyPr vert="horz" lIns="91440" tIns="45720" rIns="91440" bIns="45720" rtlCol="0">
            <a:normAutofit/>
          </a:bodyPr>
          <a:lstStyle/>
          <a:p>
            <a:pPr algn="r"/>
            <a:r>
              <a:rPr lang="en-US">
                <a:solidFill>
                  <a:schemeClr val="accent1"/>
                </a:solidFill>
              </a:rPr>
              <a:t>DevOps</a:t>
            </a:r>
          </a:p>
        </p:txBody>
      </p:sp>
      <p:cxnSp>
        <p:nvCxnSpPr>
          <p:cNvPr id="20" name="Straight Connector 1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A62D1FE-F49E-9540-9A8B-F9D2628310F4}"/>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“DevOps is the union of </a:t>
            </a:r>
            <a:r>
              <a:rPr lang="en-US" sz="2400" dirty="0">
                <a:solidFill>
                  <a:srgbClr val="FF0000"/>
                </a:solidFill>
              </a:rPr>
              <a:t>people</a:t>
            </a:r>
            <a:r>
              <a:rPr lang="en-US" sz="2400" dirty="0"/>
              <a:t>, </a:t>
            </a:r>
            <a:r>
              <a:rPr lang="en-US" sz="2400" dirty="0">
                <a:solidFill>
                  <a:srgbClr val="FF0000"/>
                </a:solidFill>
              </a:rPr>
              <a:t>process</a:t>
            </a:r>
            <a:r>
              <a:rPr lang="en-US" sz="2400" dirty="0"/>
              <a:t>, and </a:t>
            </a:r>
            <a:r>
              <a:rPr lang="en-US" sz="2400" dirty="0">
                <a:solidFill>
                  <a:srgbClr val="FF0000"/>
                </a:solidFill>
              </a:rPr>
              <a:t>products</a:t>
            </a:r>
            <a:r>
              <a:rPr lang="en-US" sz="2400" dirty="0"/>
              <a:t> to enable continuous delivery of value to your end users.”</a:t>
            </a:r>
          </a:p>
        </p:txBody>
      </p:sp>
    </p:spTree>
    <p:extLst>
      <p:ext uri="{BB962C8B-B14F-4D97-AF65-F5344CB8AC3E}">
        <p14:creationId xmlns:p14="http://schemas.microsoft.com/office/powerpoint/2010/main" val="352513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3FBDC-FDCE-254D-8A5F-232BC9B493D2}"/>
              </a:ext>
            </a:extLst>
          </p:cNvPr>
          <p:cNvSpPr>
            <a:spLocks noGrp="1"/>
          </p:cNvSpPr>
          <p:nvPr>
            <p:ph type="title"/>
          </p:nvPr>
        </p:nvSpPr>
        <p:spPr>
          <a:xfrm>
            <a:off x="838200" y="963877"/>
            <a:ext cx="3494362" cy="4930246"/>
          </a:xfrm>
        </p:spPr>
        <p:txBody>
          <a:bodyPr vert="horz" lIns="91440" tIns="45720" rIns="91440" bIns="45720" rtlCol="0">
            <a:normAutofit/>
          </a:bodyPr>
          <a:lstStyle/>
          <a:p>
            <a:pPr algn="r"/>
            <a:r>
              <a:rPr lang="en-US" dirty="0">
                <a:solidFill>
                  <a:schemeClr val="accent1"/>
                </a:solidFill>
              </a:rPr>
              <a:t>DevOps</a:t>
            </a:r>
          </a:p>
        </p:txBody>
      </p:sp>
      <p:cxnSp>
        <p:nvCxnSpPr>
          <p:cNvPr id="20" name="Straight Connector 1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3B59D394-3BF0-324C-B995-4B5B1979087E}"/>
              </a:ext>
            </a:extLst>
          </p:cNvPr>
          <p:cNvPicPr>
            <a:picLocks noChangeAspect="1"/>
          </p:cNvPicPr>
          <p:nvPr/>
        </p:nvPicPr>
        <p:blipFill>
          <a:blip r:embed="rId2"/>
          <a:stretch>
            <a:fillRect/>
          </a:stretch>
        </p:blipFill>
        <p:spPr>
          <a:xfrm>
            <a:off x="5531866" y="2374900"/>
            <a:ext cx="5461000" cy="2108200"/>
          </a:xfrm>
          <a:prstGeom prst="rect">
            <a:avLst/>
          </a:prstGeom>
        </p:spPr>
      </p:pic>
    </p:spTree>
    <p:extLst>
      <p:ext uri="{BB962C8B-B14F-4D97-AF65-F5344CB8AC3E}">
        <p14:creationId xmlns:p14="http://schemas.microsoft.com/office/powerpoint/2010/main" val="326393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EA284-9433-0840-8215-D999F0E796C7}"/>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Infrastructure as Code (IaC)</a:t>
            </a:r>
          </a:p>
        </p:txBody>
      </p:sp>
      <p:cxnSp>
        <p:nvCxnSpPr>
          <p:cNvPr id="47" name="Straight Connector 4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B5DC15FD-46ED-C64C-82A2-D900842FDECA}"/>
              </a:ext>
            </a:extLst>
          </p:cNvPr>
          <p:cNvSpPr>
            <a:spLocks noGrp="1"/>
          </p:cNvSpPr>
          <p:nvPr>
            <p:ph idx="1"/>
          </p:nvPr>
        </p:nvSpPr>
        <p:spPr>
          <a:xfrm>
            <a:off x="4976031" y="963877"/>
            <a:ext cx="6377769" cy="4930246"/>
          </a:xfrm>
        </p:spPr>
        <p:txBody>
          <a:bodyPr anchor="ctr">
            <a:normAutofit/>
          </a:bodyPr>
          <a:lstStyle/>
          <a:p>
            <a:r>
              <a:rPr lang="en-US" sz="2400" dirty="0"/>
              <a:t>Write and execute code to define, deploy, update, and destroy your infrastructure. </a:t>
            </a:r>
          </a:p>
          <a:p>
            <a:r>
              <a:rPr lang="en-US" sz="2400" dirty="0"/>
              <a:t>Ad hoc scripts, Configuration management tools, Server templating tools, Orchestration tools, Provisioning Tools</a:t>
            </a:r>
          </a:p>
          <a:p>
            <a:r>
              <a:rPr lang="en-US" sz="2400" dirty="0"/>
              <a:t>An </a:t>
            </a:r>
            <a:r>
              <a:rPr lang="en-US" sz="2400" dirty="0" err="1"/>
              <a:t>IaC</a:t>
            </a:r>
            <a:r>
              <a:rPr lang="en-US" sz="2400" dirty="0"/>
              <a:t> model generates the same environment every time it is applied. </a:t>
            </a:r>
          </a:p>
          <a:p>
            <a:r>
              <a:rPr lang="en-US" sz="2400" dirty="0"/>
              <a:t>Idempotence</a:t>
            </a:r>
          </a:p>
          <a:p>
            <a:r>
              <a:rPr lang="en-US" sz="2400" dirty="0"/>
              <a:t>Benefits: Self Service, Agility, Documentation, Validation, Version Control, Reuse</a:t>
            </a:r>
          </a:p>
          <a:p>
            <a:pPr marL="0" indent="0">
              <a:buNone/>
            </a:pPr>
            <a:endParaRPr lang="en-US" sz="2400" dirty="0"/>
          </a:p>
        </p:txBody>
      </p:sp>
    </p:spTree>
    <p:extLst>
      <p:ext uri="{BB962C8B-B14F-4D97-AF65-F5344CB8AC3E}">
        <p14:creationId xmlns:p14="http://schemas.microsoft.com/office/powerpoint/2010/main" val="268859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DAE3E-46EB-9648-84E8-9297CC42759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What is Terraform?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752261-FCFE-6046-B929-C20B35AE50D8}"/>
              </a:ext>
            </a:extLst>
          </p:cNvPr>
          <p:cNvSpPr>
            <a:spLocks noGrp="1"/>
          </p:cNvSpPr>
          <p:nvPr>
            <p:ph idx="1"/>
          </p:nvPr>
        </p:nvSpPr>
        <p:spPr>
          <a:xfrm>
            <a:off x="4976031" y="963877"/>
            <a:ext cx="6377769" cy="4930246"/>
          </a:xfrm>
        </p:spPr>
        <p:txBody>
          <a:bodyPr anchor="ctr">
            <a:normAutofit/>
          </a:bodyPr>
          <a:lstStyle/>
          <a:p>
            <a:r>
              <a:rPr lang="en-US" sz="2400" dirty="0"/>
              <a:t>Terraform is a tool for building, changing, and versioning infrastructure safely and efficiently. Terraform can manage existing and popular service providers as well as custom in-house solutions.</a:t>
            </a:r>
          </a:p>
          <a:p>
            <a:r>
              <a:rPr lang="en-US" sz="2400" dirty="0"/>
              <a:t>Released in 2014</a:t>
            </a:r>
          </a:p>
          <a:p>
            <a:r>
              <a:rPr lang="en-US" sz="2400" dirty="0"/>
              <a:t>Current Version: 0.12.12 (October 21</a:t>
            </a:r>
            <a:r>
              <a:rPr lang="en-US" sz="2400" baseline="30000" dirty="0"/>
              <a:t>st</a:t>
            </a:r>
            <a:r>
              <a:rPr lang="en-US" sz="2400" dirty="0"/>
              <a:t>)</a:t>
            </a:r>
          </a:p>
          <a:p>
            <a:endParaRPr lang="en-US" sz="2400" dirty="0"/>
          </a:p>
        </p:txBody>
      </p:sp>
    </p:spTree>
    <p:extLst>
      <p:ext uri="{BB962C8B-B14F-4D97-AF65-F5344CB8AC3E}">
        <p14:creationId xmlns:p14="http://schemas.microsoft.com/office/powerpoint/2010/main" val="1753596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3E39-6DB2-9B4A-95E2-9C13FF3EA0D6}"/>
              </a:ext>
            </a:extLst>
          </p:cNvPr>
          <p:cNvSpPr>
            <a:spLocks noGrp="1"/>
          </p:cNvSpPr>
          <p:nvPr>
            <p:ph type="title"/>
          </p:nvPr>
        </p:nvSpPr>
        <p:spPr/>
        <p:txBody>
          <a:bodyPr/>
          <a:lstStyle/>
          <a:p>
            <a:r>
              <a:rPr lang="en-US" dirty="0"/>
              <a:t>Terraform Vs. Other Tools</a:t>
            </a:r>
          </a:p>
        </p:txBody>
      </p:sp>
      <p:graphicFrame>
        <p:nvGraphicFramePr>
          <p:cNvPr id="4" name="Content Placeholder 3">
            <a:extLst>
              <a:ext uri="{FF2B5EF4-FFF2-40B4-BE49-F238E27FC236}">
                <a16:creationId xmlns:a16="http://schemas.microsoft.com/office/drawing/2014/main" id="{792B9F3D-BA79-BD41-BC31-09B00C3DAA55}"/>
              </a:ext>
            </a:extLst>
          </p:cNvPr>
          <p:cNvGraphicFramePr>
            <a:graphicFrameLocks noGrp="1"/>
          </p:cNvGraphicFramePr>
          <p:nvPr>
            <p:ph idx="1"/>
            <p:extLst>
              <p:ext uri="{D42A27DB-BD31-4B8C-83A1-F6EECF244321}">
                <p14:modId xmlns:p14="http://schemas.microsoft.com/office/powerpoint/2010/main" val="215711546"/>
              </p:ext>
            </p:extLst>
          </p:nvPr>
        </p:nvGraphicFramePr>
        <p:xfrm>
          <a:off x="838200" y="1548162"/>
          <a:ext cx="10515600" cy="4723920"/>
        </p:xfrm>
        <a:graphic>
          <a:graphicData uri="http://schemas.openxmlformats.org/drawingml/2006/table">
            <a:tbl>
              <a:tblPr/>
              <a:tblGrid>
                <a:gridCol w="1351130">
                  <a:extLst>
                    <a:ext uri="{9D8B030D-6E8A-4147-A177-3AD203B41FA5}">
                      <a16:colId xmlns:a16="http://schemas.microsoft.com/office/drawing/2014/main" val="918196702"/>
                    </a:ext>
                  </a:extLst>
                </a:gridCol>
                <a:gridCol w="900752">
                  <a:extLst>
                    <a:ext uri="{9D8B030D-6E8A-4147-A177-3AD203B41FA5}">
                      <a16:colId xmlns:a16="http://schemas.microsoft.com/office/drawing/2014/main" val="3782362944"/>
                    </a:ext>
                  </a:extLst>
                </a:gridCol>
                <a:gridCol w="902798">
                  <a:extLst>
                    <a:ext uri="{9D8B030D-6E8A-4147-A177-3AD203B41FA5}">
                      <a16:colId xmlns:a16="http://schemas.microsoft.com/office/drawing/2014/main" val="4203345607"/>
                    </a:ext>
                  </a:extLst>
                </a:gridCol>
                <a:gridCol w="1051560">
                  <a:extLst>
                    <a:ext uri="{9D8B030D-6E8A-4147-A177-3AD203B41FA5}">
                      <a16:colId xmlns:a16="http://schemas.microsoft.com/office/drawing/2014/main" val="3373481157"/>
                    </a:ext>
                  </a:extLst>
                </a:gridCol>
                <a:gridCol w="1051560">
                  <a:extLst>
                    <a:ext uri="{9D8B030D-6E8A-4147-A177-3AD203B41FA5}">
                      <a16:colId xmlns:a16="http://schemas.microsoft.com/office/drawing/2014/main" val="2871018466"/>
                    </a:ext>
                  </a:extLst>
                </a:gridCol>
                <a:gridCol w="1051560">
                  <a:extLst>
                    <a:ext uri="{9D8B030D-6E8A-4147-A177-3AD203B41FA5}">
                      <a16:colId xmlns:a16="http://schemas.microsoft.com/office/drawing/2014/main" val="1071315343"/>
                    </a:ext>
                  </a:extLst>
                </a:gridCol>
                <a:gridCol w="1051560">
                  <a:extLst>
                    <a:ext uri="{9D8B030D-6E8A-4147-A177-3AD203B41FA5}">
                      <a16:colId xmlns:a16="http://schemas.microsoft.com/office/drawing/2014/main" val="3877093515"/>
                    </a:ext>
                  </a:extLst>
                </a:gridCol>
                <a:gridCol w="1051560">
                  <a:extLst>
                    <a:ext uri="{9D8B030D-6E8A-4147-A177-3AD203B41FA5}">
                      <a16:colId xmlns:a16="http://schemas.microsoft.com/office/drawing/2014/main" val="1098161404"/>
                    </a:ext>
                  </a:extLst>
                </a:gridCol>
                <a:gridCol w="1051560">
                  <a:extLst>
                    <a:ext uri="{9D8B030D-6E8A-4147-A177-3AD203B41FA5}">
                      <a16:colId xmlns:a16="http://schemas.microsoft.com/office/drawing/2014/main" val="2303473408"/>
                    </a:ext>
                  </a:extLst>
                </a:gridCol>
                <a:gridCol w="1051560">
                  <a:extLst>
                    <a:ext uri="{9D8B030D-6E8A-4147-A177-3AD203B41FA5}">
                      <a16:colId xmlns:a16="http://schemas.microsoft.com/office/drawing/2014/main" val="1234837105"/>
                    </a:ext>
                  </a:extLst>
                </a:gridCol>
              </a:tblGrid>
              <a:tr h="524880">
                <a:tc>
                  <a:txBody>
                    <a:bodyPr/>
                    <a:lstStyle/>
                    <a:p>
                      <a:pPr algn="ctr" fontAlgn="b"/>
                      <a:br>
                        <a:rPr lang="en-US" sz="1200" b="1" dirty="0">
                          <a:effectLst/>
                          <a:latin typeface="inherit"/>
                        </a:rPr>
                      </a:br>
                      <a:endParaRPr lang="en-US" sz="1200" b="1" dirty="0">
                        <a:effectLst/>
                        <a:latin typeface="inherit"/>
                      </a:endParaRP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br>
                        <a:rPr lang="en-US" sz="1200" b="1" dirty="0">
                          <a:effectLst/>
                          <a:latin typeface="inherit"/>
                        </a:rPr>
                      </a:br>
                      <a:r>
                        <a:rPr lang="en-US" sz="1200" b="1" dirty="0">
                          <a:effectLst/>
                          <a:latin typeface="inherit"/>
                        </a:rPr>
                        <a:t>Source</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Cloud</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Type</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Infrastructure</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Language</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Agent</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Master</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Community</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200" b="1" dirty="0">
                          <a:effectLst/>
                          <a:latin typeface="inherit"/>
                        </a:rPr>
                        <a:t>Maturity</a:t>
                      </a:r>
                    </a:p>
                  </a:txBody>
                  <a:tcPr marL="64141" marR="64141" marT="64141" marB="6414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8140364"/>
                  </a:ext>
                </a:extLst>
              </a:tr>
              <a:tr h="524880">
                <a:tc>
                  <a:txBody>
                    <a:bodyPr/>
                    <a:lstStyle/>
                    <a:p>
                      <a:pPr algn="ctr" fontAlgn="base"/>
                      <a:r>
                        <a:rPr lang="en-US" sz="1200">
                          <a:effectLst/>
                          <a:latin typeface="inherit"/>
                        </a:rPr>
                        <a:t>Chef</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Open</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All</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Config Mgmt</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Mutable</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Procedural</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Yes</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Yes</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Large</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High</a:t>
                      </a:r>
                    </a:p>
                  </a:txBody>
                  <a:tcPr marL="64141" marR="64141" marT="64141" marB="64141">
                    <a:lnL>
                      <a:noFill/>
                    </a:lnL>
                    <a:lnR>
                      <a:noFill/>
                    </a:lnR>
                    <a:lnT w="12700" cap="flat" cmpd="sng" algn="ctr">
                      <a:solidFill>
                        <a:schemeClr val="tx1"/>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67515755"/>
                  </a:ext>
                </a:extLst>
              </a:tr>
              <a:tr h="524880">
                <a:tc>
                  <a:txBody>
                    <a:bodyPr/>
                    <a:lstStyle/>
                    <a:p>
                      <a:pPr algn="ctr" fontAlgn="base"/>
                      <a:r>
                        <a:rPr lang="en-US" sz="1200">
                          <a:effectLst/>
                          <a:latin typeface="inherit"/>
                        </a:rPr>
                        <a:t>Puppet</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Open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Config Mgmt</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Yes</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Yes</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Large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High</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extLst>
                  <a:ext uri="{0D108BD9-81ED-4DB2-BD59-A6C34878D82A}">
                    <a16:rowId xmlns:a16="http://schemas.microsoft.com/office/drawing/2014/main" val="1542773980"/>
                  </a:ext>
                </a:extLst>
              </a:tr>
              <a:tr h="524880">
                <a:tc>
                  <a:txBody>
                    <a:bodyPr/>
                    <a:lstStyle/>
                    <a:p>
                      <a:pPr algn="ctr" fontAlgn="base"/>
                      <a:r>
                        <a:rPr lang="en-US" sz="1200">
                          <a:effectLst/>
                          <a:latin typeface="inherit"/>
                        </a:rPr>
                        <a:t>Ansible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Open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Config Mgmt</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Procedural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Huge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Medium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626743738"/>
                  </a:ext>
                </a:extLst>
              </a:tr>
              <a:tr h="524880">
                <a:tc>
                  <a:txBody>
                    <a:bodyPr/>
                    <a:lstStyle/>
                    <a:p>
                      <a:pPr algn="ctr" fontAlgn="base"/>
                      <a:r>
                        <a:rPr lang="en-US" sz="1200">
                          <a:effectLst/>
                          <a:latin typeface="inherit"/>
                        </a:rPr>
                        <a:t>SaltStack</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Open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Config Mgmt</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Yes</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Yes</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Large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Medium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extLst>
                  <a:ext uri="{0D108BD9-81ED-4DB2-BD59-A6C34878D82A}">
                    <a16:rowId xmlns:a16="http://schemas.microsoft.com/office/drawing/2014/main" val="1129523410"/>
                  </a:ext>
                </a:extLst>
              </a:tr>
              <a:tr h="524880">
                <a:tc>
                  <a:txBody>
                    <a:bodyPr/>
                    <a:lstStyle/>
                    <a:p>
                      <a:pPr algn="ctr" fontAlgn="base"/>
                      <a:r>
                        <a:rPr lang="en-US" sz="1200" dirty="0">
                          <a:effectLst/>
                          <a:latin typeface="inherit"/>
                        </a:rPr>
                        <a:t>CloudFormation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Closed</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AWS</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Provisioning</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Immutable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a:effectLst/>
                          <a:latin typeface="inherit"/>
                        </a:rPr>
                        <a:t>Small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algn="ctr" fontAlgn="base"/>
                      <a:r>
                        <a:rPr lang="en-US" sz="1200" dirty="0">
                          <a:effectLst/>
                          <a:latin typeface="inherit"/>
                        </a:rPr>
                        <a:t>Medium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592034267"/>
                  </a:ext>
                </a:extLst>
              </a:tr>
              <a:tr h="524880">
                <a:tc>
                  <a:txBody>
                    <a:bodyPr/>
                    <a:lstStyle/>
                    <a:p>
                      <a:pPr algn="ctr" fontAlgn="base"/>
                      <a:r>
                        <a:rPr lang="en-US" sz="1200" dirty="0">
                          <a:effectLst/>
                          <a:latin typeface="inherit"/>
                        </a:rPr>
                        <a:t>Heat</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Open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Provisioning</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Immutable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Small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Low</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extLst>
                  <a:ext uri="{0D108BD9-81ED-4DB2-BD59-A6C34878D82A}">
                    <a16:rowId xmlns:a16="http://schemas.microsoft.com/office/drawing/2014/main" val="2398349380"/>
                  </a:ext>
                </a:extLst>
              </a:tr>
              <a:tr h="524880">
                <a:tc>
                  <a:txBody>
                    <a:bodyPr/>
                    <a:lstStyle/>
                    <a:p>
                      <a:pPr algn="ctr" fontAlgn="base"/>
                      <a:r>
                        <a:rPr lang="en-US" sz="1200" dirty="0">
                          <a:effectLst/>
                          <a:latin typeface="inherit"/>
                        </a:rPr>
                        <a:t>Azure Resource Manager (ARM)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Closed</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Azure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Provisioning</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Immutable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Small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tc>
                  <a:txBody>
                    <a:bodyPr/>
                    <a:lstStyle/>
                    <a:p>
                      <a:pPr algn="ctr" fontAlgn="base"/>
                      <a:r>
                        <a:rPr lang="en-US" sz="1200" dirty="0">
                          <a:effectLst/>
                          <a:latin typeface="inherit"/>
                        </a:rPr>
                        <a:t>Medium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noFill/>
                  </a:tcPr>
                </a:tc>
                <a:extLst>
                  <a:ext uri="{0D108BD9-81ED-4DB2-BD59-A6C34878D82A}">
                    <a16:rowId xmlns:a16="http://schemas.microsoft.com/office/drawing/2014/main" val="2149553138"/>
                  </a:ext>
                </a:extLst>
              </a:tr>
              <a:tr h="524880">
                <a:tc>
                  <a:txBody>
                    <a:bodyPr/>
                    <a:lstStyle/>
                    <a:p>
                      <a:pPr algn="ctr" fontAlgn="base"/>
                      <a:r>
                        <a:rPr lang="en-US" sz="1200" dirty="0">
                          <a:effectLst/>
                          <a:latin typeface="inherit"/>
                        </a:rPr>
                        <a:t>Terraform</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Open</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All</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Provisioning</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Immutable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Declarative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No</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a:effectLst/>
                          <a:latin typeface="inherit"/>
                        </a:rPr>
                        <a:t>Huge</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tc>
                  <a:txBody>
                    <a:bodyPr/>
                    <a:lstStyle/>
                    <a:p>
                      <a:pPr algn="ctr" fontAlgn="base"/>
                      <a:r>
                        <a:rPr lang="en-US" sz="1200" dirty="0">
                          <a:effectLst/>
                          <a:latin typeface="inherit"/>
                        </a:rPr>
                        <a:t>Low</a:t>
                      </a:r>
                    </a:p>
                  </a:txBody>
                  <a:tcPr marL="64141" marR="64141" marT="64141" marB="64141">
                    <a:lnL>
                      <a:noFill/>
                    </a:lnL>
                    <a:lnR>
                      <a:noFill/>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chemeClr val="bg2"/>
                    </a:solidFill>
                  </a:tcPr>
                </a:tc>
                <a:extLst>
                  <a:ext uri="{0D108BD9-81ED-4DB2-BD59-A6C34878D82A}">
                    <a16:rowId xmlns:a16="http://schemas.microsoft.com/office/drawing/2014/main" val="2387493240"/>
                  </a:ext>
                </a:extLst>
              </a:tr>
            </a:tbl>
          </a:graphicData>
        </a:graphic>
      </p:graphicFrame>
      <p:sp>
        <p:nvSpPr>
          <p:cNvPr id="5" name="TextBox 4">
            <a:extLst>
              <a:ext uri="{FF2B5EF4-FFF2-40B4-BE49-F238E27FC236}">
                <a16:creationId xmlns:a16="http://schemas.microsoft.com/office/drawing/2014/main" id="{52566723-9371-F041-9D72-8A0C7364A036}"/>
              </a:ext>
            </a:extLst>
          </p:cNvPr>
          <p:cNvSpPr txBox="1"/>
          <p:nvPr/>
        </p:nvSpPr>
        <p:spPr>
          <a:xfrm>
            <a:off x="3861478" y="6488668"/>
            <a:ext cx="4469044" cy="369332"/>
          </a:xfrm>
          <a:prstGeom prst="rect">
            <a:avLst/>
          </a:prstGeom>
          <a:noFill/>
        </p:spPr>
        <p:txBody>
          <a:bodyPr wrap="none" rtlCol="0">
            <a:spAutoFit/>
          </a:bodyPr>
          <a:lstStyle/>
          <a:p>
            <a:r>
              <a:rPr lang="en-US" dirty="0"/>
              <a:t>Source: Terraform: Up &amp; Running, 2nd Edition</a:t>
            </a:r>
          </a:p>
        </p:txBody>
      </p:sp>
    </p:spTree>
    <p:extLst>
      <p:ext uri="{BB962C8B-B14F-4D97-AF65-F5344CB8AC3E}">
        <p14:creationId xmlns:p14="http://schemas.microsoft.com/office/powerpoint/2010/main" val="3271271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C96AB-58BD-794D-A496-00FE54CFDCF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kern="1200" cap="all">
                <a:solidFill>
                  <a:schemeClr val="bg1"/>
                </a:solidFill>
                <a:latin typeface="+mj-lt"/>
                <a:ea typeface="+mj-ea"/>
                <a:cs typeface="+mj-cs"/>
              </a:rPr>
              <a:t>PROVISIONING PLUS CONFIGURATION MANAGEMENT</a:t>
            </a:r>
            <a:br>
              <a:rPr lang="en-US" sz="2200" b="1" kern="1200" cap="all">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FE20B31E-CCA7-454F-98CE-FC456B46CE26}"/>
              </a:ext>
            </a:extLst>
          </p:cNvPr>
          <p:cNvPicPr>
            <a:picLocks noGrp="1" noChangeAspect="1"/>
          </p:cNvPicPr>
          <p:nvPr>
            <p:ph idx="1"/>
          </p:nvPr>
        </p:nvPicPr>
        <p:blipFill>
          <a:blip r:embed="rId2"/>
          <a:stretch>
            <a:fillRect/>
          </a:stretch>
        </p:blipFill>
        <p:spPr>
          <a:xfrm>
            <a:off x="643467" y="2195673"/>
            <a:ext cx="10905066" cy="3353307"/>
          </a:xfrm>
          <a:prstGeom prst="rect">
            <a:avLst/>
          </a:prstGeom>
        </p:spPr>
      </p:pic>
      <p:sp>
        <p:nvSpPr>
          <p:cNvPr id="7" name="TextBox 6">
            <a:extLst>
              <a:ext uri="{FF2B5EF4-FFF2-40B4-BE49-F238E27FC236}">
                <a16:creationId xmlns:a16="http://schemas.microsoft.com/office/drawing/2014/main" id="{BD3EAB96-5D46-9F49-8E07-4EA821C4FBB8}"/>
              </a:ext>
            </a:extLst>
          </p:cNvPr>
          <p:cNvSpPr txBox="1"/>
          <p:nvPr/>
        </p:nvSpPr>
        <p:spPr>
          <a:xfrm>
            <a:off x="3861478" y="6488668"/>
            <a:ext cx="4469044" cy="369332"/>
          </a:xfrm>
          <a:prstGeom prst="rect">
            <a:avLst/>
          </a:prstGeom>
          <a:noFill/>
        </p:spPr>
        <p:txBody>
          <a:bodyPr wrap="none" rtlCol="0">
            <a:spAutoFit/>
          </a:bodyPr>
          <a:lstStyle/>
          <a:p>
            <a:r>
              <a:rPr lang="en-US" dirty="0"/>
              <a:t>Source: Terraform: Up &amp; Running, 2nd Edition</a:t>
            </a:r>
          </a:p>
        </p:txBody>
      </p:sp>
    </p:spTree>
    <p:extLst>
      <p:ext uri="{BB962C8B-B14F-4D97-AF65-F5344CB8AC3E}">
        <p14:creationId xmlns:p14="http://schemas.microsoft.com/office/powerpoint/2010/main" val="1555911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837</Words>
  <Application>Microsoft Macintosh PowerPoint</Application>
  <PresentationFormat>Widescreen</PresentationFormat>
  <Paragraphs>187</Paragraphs>
  <Slides>26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inherit</vt:lpstr>
      <vt:lpstr>Office Theme</vt:lpstr>
      <vt:lpstr>Terraforming Azure:  From getting started to DevOps pipelines </vt:lpstr>
      <vt:lpstr>Morgan Jones</vt:lpstr>
      <vt:lpstr>Certifications</vt:lpstr>
      <vt:lpstr>DevOps</vt:lpstr>
      <vt:lpstr>DevOps</vt:lpstr>
      <vt:lpstr>Infrastructure as Code (IaC)</vt:lpstr>
      <vt:lpstr>What is Terraform?</vt:lpstr>
      <vt:lpstr>Terraform Vs. Other Tools</vt:lpstr>
      <vt:lpstr>PROVISIONING PLUS CONFIGURATION MANAGEMENT </vt:lpstr>
      <vt:lpstr>PROVISIONING PLUS SERVER TEMPLATING </vt:lpstr>
      <vt:lpstr>PROVISIONING PLUS SERVER TEMPLATING PLUS ORCHESTRATION</vt:lpstr>
      <vt:lpstr>Terraform Workflow</vt:lpstr>
      <vt:lpstr>Configuration Files</vt:lpstr>
      <vt:lpstr>State Files</vt:lpstr>
      <vt:lpstr>Terraform Demo</vt:lpstr>
      <vt:lpstr>Terraform Modules</vt:lpstr>
      <vt:lpstr>Teams</vt:lpstr>
      <vt:lpstr>Repo Structure</vt:lpstr>
      <vt:lpstr>Repo Structure - Branches</vt:lpstr>
      <vt:lpstr>Repo Structure - Directories </vt:lpstr>
      <vt:lpstr>Repo Structure - Workspaces</vt:lpstr>
      <vt:lpstr>PowerPoint Presentation</vt:lpstr>
      <vt:lpstr>PowerPoint Presentation</vt:lpstr>
      <vt:lpstr>Terraform Certification</vt:lpstr>
      <vt:lpstr>Interesting Terraform Tools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Terraforming Azure:  From getting started to DevOps pipelines </dc:title>
  <dc:creator>Morgan Jones</dc:creator>
  <cp:lastModifiedBy>Morgan Jones</cp:lastModifiedBy>
  <cp:revision>3</cp:revision>
  <dcterms:created xsi:type="dcterms:W3CDTF">2019-10-24T18:51:20Z</dcterms:created>
  <dcterms:modified xsi:type="dcterms:W3CDTF">2019-10-24T22:42:06Z</dcterms:modified>
</cp:coreProperties>
</file>